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56" r:id="rId5"/>
    <p:sldId id="283" r:id="rId6"/>
    <p:sldId id="282" r:id="rId7"/>
    <p:sldId id="280" r:id="rId8"/>
    <p:sldId id="284" r:id="rId9"/>
    <p:sldId id="286" r:id="rId10"/>
    <p:sldId id="305" r:id="rId11"/>
    <p:sldId id="287" r:id="rId12"/>
    <p:sldId id="288" r:id="rId13"/>
    <p:sldId id="291" r:id="rId14"/>
    <p:sldId id="285" r:id="rId15"/>
    <p:sldId id="289" r:id="rId16"/>
    <p:sldId id="290" r:id="rId17"/>
    <p:sldId id="292" r:id="rId18"/>
    <p:sldId id="293" r:id="rId19"/>
    <p:sldId id="294" r:id="rId20"/>
    <p:sldId id="29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4BB9"/>
    <a:srgbClr val="1A0D00"/>
    <a:srgbClr val="502800"/>
    <a:srgbClr val="361B00"/>
    <a:srgbClr val="663300"/>
    <a:srgbClr val="FF6600"/>
    <a:srgbClr val="0214BE"/>
    <a:srgbClr val="FF5C01"/>
    <a:srgbClr val="FE50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42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985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2514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8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06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23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2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705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163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76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602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ABBED5C-281E-D04B-A242-DC7B480DDB43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7E5A0CD-5DB2-A448-9B00-A28E358BA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88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19354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ABBED5C-281E-D04B-A242-DC7B480DDB43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676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ABBED5C-281E-D04B-A242-DC7B480DDB43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7E5A0CD-5DB2-A448-9B00-A28E358BA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957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ABBED5C-281E-D04B-A242-DC7B480DDB43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7E5A0CD-5DB2-A448-9B00-A28E358BA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550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ABBED5C-281E-D04B-A242-DC7B480DDB43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7E5A0CD-5DB2-A448-9B00-A28E358BA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977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ABBED5C-281E-D04B-A242-DC7B480DDB43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7E5A0CD-5DB2-A448-9B00-A28E358BA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950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ABBED5C-281E-D04B-A242-DC7B480DDB43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7E5A0CD-5DB2-A448-9B00-A28E358BA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696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ABBED5C-281E-D04B-A242-DC7B480DDB43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7E5A0CD-5DB2-A448-9B00-A28E358BA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608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ABBED5C-281E-D04B-A242-DC7B480DDB43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7E5A0CD-5DB2-A448-9B00-A28E358BA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327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ABBED5C-281E-D04B-A242-DC7B480DDB43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7E5A0CD-5DB2-A448-9B00-A28E358BA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050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ABBED5C-281E-D04B-A242-DC7B480DDB43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7E5A0CD-5DB2-A448-9B00-A28E358BA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2454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4178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19354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463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987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2292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4446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5308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506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6534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932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945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492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19A6-1AD0-6C45-9B23-CCE0986DA1DA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0374-A2EC-B245-84D0-2DC6DF66F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094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19A6-1AD0-6C45-9B23-CCE0986DA1DA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0374-A2EC-B245-84D0-2DC6DF66F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8702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8397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19A6-1AD0-6C45-9B23-CCE0986DA1DA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0374-A2EC-B245-84D0-2DC6DF66F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031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19A6-1AD0-6C45-9B23-CCE0986DA1DA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0374-A2EC-B245-84D0-2DC6DF66F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2677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19A6-1AD0-6C45-9B23-CCE0986DA1DA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0374-A2EC-B245-84D0-2DC6DF66F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335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19A6-1AD0-6C45-9B23-CCE0986DA1DA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0374-A2EC-B245-84D0-2DC6DF66F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3048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19A6-1AD0-6C45-9B23-CCE0986DA1DA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0374-A2EC-B245-84D0-2DC6DF66F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0810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19A6-1AD0-6C45-9B23-CCE0986DA1DA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0374-A2EC-B245-84D0-2DC6DF66F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9385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19A6-1AD0-6C45-9B23-CCE0986DA1DA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0374-A2EC-B245-84D0-2DC6DF66F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997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19A6-1AD0-6C45-9B23-CCE0986DA1DA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0374-A2EC-B245-84D0-2DC6DF66F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131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B16F7-518A-4C11-804A-5E47CEC998E7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C882B-02F8-46DE-BE2B-E80A352F5B8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BrandBar_New_flag_only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1020" y="5666008"/>
            <a:ext cx="13280983" cy="155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template_interior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7712"/>
            <a:ext cx="12192000" cy="78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011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template_interior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7712"/>
            <a:ext cx="12192000" cy="78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216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619A6-1AD0-6C45-9B23-CCE0986DA1DA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B0374-A2EC-B245-84D0-2DC6DF66F66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BrandBar_New_flag_only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1020" y="5666008"/>
            <a:ext cx="13280983" cy="155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457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nextgenscience.org/sites/default/files/AllTopic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604" y="148663"/>
            <a:ext cx="2545228" cy="20361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362645"/>
            <a:ext cx="10363200" cy="1621525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Force Probe</a:t>
            </a:r>
            <a:r>
              <a:rPr lang="en-US" sz="5400" b="1" dirty="0" smtClean="0">
                <a:solidFill>
                  <a:srgbClr val="0070C0"/>
                </a:solidFill>
              </a:rPr>
              <a:t/>
            </a:r>
            <a:br>
              <a:rPr lang="en-US" sz="5400" b="1" dirty="0" smtClean="0">
                <a:solidFill>
                  <a:srgbClr val="0070C0"/>
                </a:solidFill>
              </a:rPr>
            </a:br>
            <a:r>
              <a:rPr lang="en-US" sz="2000" b="1" dirty="0" smtClean="0">
                <a:solidFill>
                  <a:srgbClr val="0070C0"/>
                </a:solidFill>
              </a:rPr>
              <a:t>By Jeffrey Wen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29181" y="6479816"/>
            <a:ext cx="7143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ELECTRICAL AND COMPUTER ENGINEERING, COLLEGE OF ENGINEERING AND APPLIED SCIENCE</a:t>
            </a:r>
          </a:p>
        </p:txBody>
      </p:sp>
    </p:spTree>
    <p:extLst>
      <p:ext uri="{BB962C8B-B14F-4D97-AF65-F5344CB8AC3E}">
        <p14:creationId xmlns:p14="http://schemas.microsoft.com/office/powerpoint/2010/main" val="96646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6890"/>
            <a:ext cx="109728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Goals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06287"/>
            <a:ext cx="10972800" cy="448746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>
                <a:solidFill>
                  <a:srgbClr val="0070C0"/>
                </a:solidFill>
              </a:rPr>
              <a:t>Develop a </a:t>
            </a:r>
            <a:r>
              <a:rPr lang="en-US" sz="4000" dirty="0" smtClean="0">
                <a:solidFill>
                  <a:srgbClr val="0070C0"/>
                </a:solidFill>
              </a:rPr>
              <a:t>device that can detect push and pull forces in </a:t>
            </a:r>
            <a:r>
              <a:rPr lang="en-US" sz="4000" dirty="0" err="1" smtClean="0">
                <a:solidFill>
                  <a:srgbClr val="0070C0"/>
                </a:solidFill>
              </a:rPr>
              <a:t>Newtons</a:t>
            </a:r>
            <a:endParaRPr lang="en-US" sz="4000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>
                <a:solidFill>
                  <a:srgbClr val="0070C0"/>
                </a:solidFill>
              </a:rPr>
              <a:t>Gain an introduction into Force Sensitive Resistors (FSR)</a:t>
            </a:r>
            <a:endParaRPr lang="en-US" sz="4000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>
                <a:solidFill>
                  <a:srgbClr val="0070C0"/>
                </a:solidFill>
              </a:rPr>
              <a:t>Understand how the Serial Plotter can be used with sensors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40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52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6890"/>
            <a:ext cx="109728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Applicable Education Standards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31675" y="5245007"/>
            <a:ext cx="62063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See Next Generation Science Standards:</a:t>
            </a:r>
          </a:p>
          <a:p>
            <a:r>
              <a:rPr lang="en-US" dirty="0">
                <a:hlinkClick r:id="rId2"/>
              </a:rPr>
              <a:t>https://www.nextgenscience.org/sites/default/files/AllTopic.pdf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5191"/>
          <a:stretch/>
        </p:blipFill>
        <p:spPr>
          <a:xfrm>
            <a:off x="323929" y="1940405"/>
            <a:ext cx="11544142" cy="941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4844" b="2521"/>
          <a:stretch/>
        </p:blipFill>
        <p:spPr>
          <a:xfrm>
            <a:off x="323929" y="3389575"/>
            <a:ext cx="10583990" cy="88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7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6890"/>
            <a:ext cx="109728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Abstract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8560" y="1358537"/>
            <a:ext cx="7863840" cy="45005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rgbClr val="0070C0"/>
                </a:solidFill>
              </a:rPr>
              <a:t>This module uses </a:t>
            </a:r>
            <a:r>
              <a:rPr lang="en-US" sz="4000" dirty="0" smtClean="0">
                <a:solidFill>
                  <a:srgbClr val="0070C0"/>
                </a:solidFill>
              </a:rPr>
              <a:t>a force sensitive resistor (FSR) to sense the amount of force being applied during a push or pull. With the </a:t>
            </a:r>
            <a:r>
              <a:rPr lang="en-US" sz="4000" dirty="0" smtClean="0">
                <a:solidFill>
                  <a:srgbClr val="0070C0"/>
                </a:solidFill>
              </a:rPr>
              <a:t>use of the Serial Plotter, the </a:t>
            </a:r>
            <a:r>
              <a:rPr lang="en-US" sz="4000" dirty="0" smtClean="0">
                <a:solidFill>
                  <a:srgbClr val="0070C0"/>
                </a:solidFill>
              </a:rPr>
              <a:t>user can get a plot of the amount of force over time.</a:t>
            </a:r>
            <a:endParaRPr lang="en-US" sz="4000" dirty="0" smtClean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-1591" t="23259" r="1591" b="27437"/>
          <a:stretch/>
        </p:blipFill>
        <p:spPr>
          <a:xfrm>
            <a:off x="88592" y="2068497"/>
            <a:ext cx="3538926" cy="231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03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6890"/>
            <a:ext cx="109728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Materials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3223"/>
            <a:ext cx="10972800" cy="450052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>
                <a:solidFill>
                  <a:srgbClr val="0070C0"/>
                </a:solidFill>
              </a:rPr>
              <a:t>1 – Arduino UNO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>
                <a:solidFill>
                  <a:srgbClr val="0070C0"/>
                </a:solidFill>
              </a:rPr>
              <a:t>1 – </a:t>
            </a:r>
            <a:r>
              <a:rPr lang="en-US" sz="4000" dirty="0" smtClean="0">
                <a:solidFill>
                  <a:srgbClr val="0070C0"/>
                </a:solidFill>
              </a:rPr>
              <a:t>Force Probe Setup </a:t>
            </a:r>
            <a:endParaRPr lang="en-US" sz="4000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>
                <a:solidFill>
                  <a:srgbClr val="0070C0"/>
                </a:solidFill>
              </a:rPr>
              <a:t>1 – Force Sensitive Resistor ($6.95)</a:t>
            </a:r>
            <a:endParaRPr lang="en-US" sz="4000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70C0"/>
                </a:solidFill>
              </a:rPr>
              <a:t>1</a:t>
            </a:r>
            <a:r>
              <a:rPr lang="en-US" sz="4000" dirty="0" smtClean="0">
                <a:solidFill>
                  <a:srgbClr val="0070C0"/>
                </a:solidFill>
              </a:rPr>
              <a:t> </a:t>
            </a:r>
            <a:r>
              <a:rPr lang="en-US" sz="4000" dirty="0">
                <a:solidFill>
                  <a:srgbClr val="0070C0"/>
                </a:solidFill>
              </a:rPr>
              <a:t>– </a:t>
            </a:r>
            <a:r>
              <a:rPr lang="en-US" sz="4000" dirty="0" smtClean="0">
                <a:solidFill>
                  <a:srgbClr val="0070C0"/>
                </a:solidFill>
              </a:rPr>
              <a:t>10k</a:t>
            </a:r>
            <a:r>
              <a:rPr lang="el-GR" sz="4000" dirty="0" smtClean="0">
                <a:solidFill>
                  <a:srgbClr val="0070C0"/>
                </a:solidFill>
              </a:rPr>
              <a:t>Ω</a:t>
            </a:r>
            <a:r>
              <a:rPr lang="en-US" sz="4000" dirty="0" smtClean="0">
                <a:solidFill>
                  <a:srgbClr val="0070C0"/>
                </a:solidFill>
              </a:rPr>
              <a:t> </a:t>
            </a:r>
            <a:r>
              <a:rPr lang="en-US" sz="4000" dirty="0">
                <a:solidFill>
                  <a:srgbClr val="0070C0"/>
                </a:solidFill>
              </a:rPr>
              <a:t>resistors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40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42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2914" y="1114666"/>
            <a:ext cx="4602554" cy="46025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Force Sensitive Resistor (FSR)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97" y="1417638"/>
            <a:ext cx="8692169" cy="4193547"/>
          </a:xfrm>
        </p:spPr>
        <p:txBody>
          <a:bodyPr/>
          <a:lstStyle/>
          <a:p>
            <a:r>
              <a:rPr lang="en-US" dirty="0" smtClean="0"/>
              <a:t>A FSR has a lower resistance when a larger force is applied to it</a:t>
            </a:r>
            <a:endParaRPr lang="en-US" dirty="0" smtClean="0"/>
          </a:p>
          <a:p>
            <a:r>
              <a:rPr lang="en-US" dirty="0" smtClean="0"/>
              <a:t>The resistance will vary from 1M</a:t>
            </a:r>
            <a:r>
              <a:rPr lang="el-GR" dirty="0" smtClean="0"/>
              <a:t>Ω</a:t>
            </a:r>
            <a:r>
              <a:rPr lang="en-US" dirty="0" smtClean="0"/>
              <a:t> with no pressure to 200</a:t>
            </a:r>
            <a:r>
              <a:rPr lang="el-GR" dirty="0" smtClean="0"/>
              <a:t>Ω</a:t>
            </a:r>
            <a:r>
              <a:rPr lang="en-US" dirty="0"/>
              <a:t> </a:t>
            </a:r>
            <a:r>
              <a:rPr lang="en-US" dirty="0" smtClean="0"/>
              <a:t>with max pressure</a:t>
            </a:r>
          </a:p>
          <a:p>
            <a:r>
              <a:rPr lang="en-US" dirty="0" smtClean="0"/>
              <a:t>The sensor can detect forces from 0 to 100 </a:t>
            </a:r>
            <a:r>
              <a:rPr lang="en-US" dirty="0" err="1" smtClean="0"/>
              <a:t>Newtons</a:t>
            </a:r>
            <a:r>
              <a:rPr lang="en-US" dirty="0"/>
              <a:t> </a:t>
            </a:r>
            <a:r>
              <a:rPr lang="en-US" dirty="0" smtClean="0"/>
              <a:t>(22lbs)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168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137" y="1006643"/>
            <a:ext cx="3283554" cy="49253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787" y="149315"/>
            <a:ext cx="10972800" cy="1143000"/>
          </a:xfrm>
        </p:spPr>
        <p:txBody>
          <a:bodyPr/>
          <a:lstStyle/>
          <a:p>
            <a:r>
              <a:rPr lang="en-US" dirty="0" smtClean="0"/>
              <a:t>Voltage Divider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073" y="1006643"/>
            <a:ext cx="7916780" cy="5378115"/>
          </a:xfrm>
        </p:spPr>
        <p:txBody>
          <a:bodyPr/>
          <a:lstStyle/>
          <a:p>
            <a:pPr fontAlgn="base"/>
            <a:r>
              <a:rPr lang="en-US" dirty="0" smtClean="0"/>
              <a:t>The </a:t>
            </a:r>
            <a:r>
              <a:rPr lang="en-US" dirty="0"/>
              <a:t>diagram shows </a:t>
            </a:r>
            <a:r>
              <a:rPr lang="en-US" dirty="0" smtClean="0"/>
              <a:t>a </a:t>
            </a:r>
            <a:r>
              <a:rPr lang="en-US" dirty="0"/>
              <a:t>voltage divider setup </a:t>
            </a:r>
            <a:r>
              <a:rPr lang="en-US" dirty="0" smtClean="0"/>
              <a:t>required to read the FSR. </a:t>
            </a:r>
            <a:r>
              <a:rPr lang="en-US" dirty="0"/>
              <a:t>Two resistors are connected in </a:t>
            </a:r>
            <a:r>
              <a:rPr lang="en-US" dirty="0" smtClean="0"/>
              <a:t>series, </a:t>
            </a:r>
            <a:r>
              <a:rPr lang="en-US" dirty="0"/>
              <a:t>and the voltage at their connection, </a:t>
            </a:r>
            <a:r>
              <a:rPr lang="en-US" dirty="0" err="1"/>
              <a:t>Vout</a:t>
            </a:r>
            <a:r>
              <a:rPr lang="en-US" dirty="0"/>
              <a:t> , is read.​</a:t>
            </a:r>
          </a:p>
          <a:p>
            <a:pPr lvl="1" fontAlgn="base"/>
            <a:r>
              <a:rPr lang="en-US" dirty="0"/>
              <a:t>The equation uses the values of the input voltage (</a:t>
            </a:r>
            <a:r>
              <a:rPr lang="en-US" dirty="0" smtClean="0"/>
              <a:t>Vin) and both </a:t>
            </a:r>
            <a:r>
              <a:rPr lang="en-US" dirty="0"/>
              <a:t>resistor </a:t>
            </a:r>
            <a:r>
              <a:rPr lang="en-US" dirty="0" smtClean="0"/>
              <a:t>values to </a:t>
            </a:r>
            <a:r>
              <a:rPr lang="en-US" dirty="0"/>
              <a:t>find (</a:t>
            </a:r>
            <a:r>
              <a:rPr lang="en-US" dirty="0" err="1"/>
              <a:t>Vout</a:t>
            </a:r>
            <a:r>
              <a:rPr lang="en-US" dirty="0"/>
              <a:t>). It will be a fraction of the input voltage.​</a:t>
            </a:r>
          </a:p>
          <a:p>
            <a:pPr lvl="1" fontAlgn="base"/>
            <a:r>
              <a:rPr lang="en-US" dirty="0"/>
              <a:t>As the </a:t>
            </a:r>
            <a:r>
              <a:rPr lang="en-US" dirty="0" smtClean="0"/>
              <a:t>FSR’s resistance </a:t>
            </a:r>
            <a:r>
              <a:rPr lang="en-US" dirty="0"/>
              <a:t>varies so does the output voltage.​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7" name="AutoShape 6" descr="data:image/jpg;base64,%20/9j/4AAQSkZJRgABAQEAYABgAAD/2wBDAAUDBAQEAwUEBAQFBQUGBwwIBwcHBw8LCwkMEQ8SEhEPERETFhwXExQaFRERGCEYGh0dHx8fExciJCIeJBweHx7/2wBDAQUFBQcGBw4ICA4eFBEUHh4eHh4eHh4eHh4eHh4eHh4eHh4eHh4eHh4eHh4eHh4eHh4eHh4eHh4eHh4eHh4eHh7/wAARCAHZAVk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ooAKKKKACiiigAooooAKKKKACiiigAooooAKKKKACiiigAooooAKKKKACiiigAooooAKKKKACiiigAooooAKKKKACiiigAooooAKKKKACiiigAooooAKKKKACiiigAooooAKKKKACiiigAooooAKKKKAOC+OPhvxn4i8IFPAfiy58Pa1bN5sJjKiO47bJCQcDGTkd8VnfB7xDb6n8Cl1tvEms6skVtdfaNTu4lW53xlhIVUcHaVO31wK9OPIwa+Rfiq3jTRfifrvw58O6BqaWfiu+sbrRvsU6x20cEGGvAEGAA2TuHegDqvhU2uxeCtT8X+MvjVqEGg69E9v4euL+SKJ4o3+5M2RgTDBG3JFe2W/ibw5pGjNHqPiqxlOl2UEt7dXFwisI2ACTSc4UOeQehzXIftI6FoQ/Z58UWbaRp4tbDS5JLOIwKEt3VflZBj5SO2K8/wBfsdMuPEHwLt5razlh1my8jVI2VWW+jjs0MaTA/wCsVWyQDnBoA+iNG1PTtZ0yDVNJvre+sbhd0NxBIHjkGcZBHB6Vbrxr4Av9l+JHxT0K3YQ6ZpurW0dhYx/LFbIYcsI0HCgk544zXstABRRRQAUUUUAFFFFABRRRQAUUUUAFFFFABRRRQAUUUUAFFFFABRRRQAUUUUAFFFFABRRRQAUUUUAFFFFABRRRQAUUUUAFFFFABRRRQAVjaj4X0XUPFWl+J7uzEmq6VHLFZz7iPLWUYcY6HIFbNFAHNfEXwL4a+IGix6P4qsXvbKOYTCNZnj+YdMlSMjnpXCxfs1/CCOaCZfDtwHt2DQn+0J/3ZByNvz8dB0r0Xxh4s8N+D9MTUvE+s2mk2byCJZrl9qlyCQv14NSeFPEmg+K9HTWPDeq22qae7si3Fu+5CynBGfagDG0z4beENN+IV349stNeLX7yPy7i4E74kG0LymducAc4rr6KKACiiigAooooAKKKKACiiigAooooAKKKKACiiigAooooAKKKKACiiigAooooAKKKKACiiigAooooAKKKKACiiigAooooAKKKKACiiigAooooA8V+G9vB46+J3jjUPGNvFfz6Hqkuk6ZaXCZhW0G1g/lNwzbiR5mPaneJ4o/BHx08GweEYktIPE0s1trVnEuYEihi3RusY4iYsTlsDdVr9pbw/JbeC9X+IXh3VrjQPE+j6c5S/tVBeaBcsYGB42k4OcZGK1/gX4UTTfDNl4q1XUp9c8S63YQS3uq3KhZXQoGSLA4CruIGBk96APR6KKKACiiigAooooAKKKKACiiigAooooAKKKKACiiigAooooAKKKKACiiigAooooAKKKKACiiigAooooAKKKKACiiigAooooAKKKKACiiigAooooA8+/aR/wCSDeNf+wRP/wCg1vfC7/kmnhf/ALA9p/6JWsH9pH/kg3jX/sET/wDoNb3wu/5Jp4X/AOwPaf8AolaAOjooooAKKKKACiiigAooooAKKKKACiiigAooooAKKKKACiiigAooooAKKKKACiiigAooooAKKKKACiiigAooooAKKKKACiiigAooooAKKKKACiiigDz79pH/AJIN41/7BE//AKDW98Lv+SaeF/8AsD2n/olaX4m+G38YfD7XPC8d0LR9UspLZZiu4RlhjOO9eY6J4u8W/CfTbHw74/sItU0LS7ZEn8U2rpGkUQXbGhtRmRiMAFgOetAHuFFZXhLxBpXirw9Z6/odw1xp94m+CUxshYZI+6wBHTuK1aACiiigAooooAKKKKACiiigAooooAKKKKACiiigAooooAKKKKACiiigAooooAKKKKACiiigAooooAKKKKACiiigAooooAKKKKACiiigAqG+uFtLKe6dJHWGNpGWNdzMAM4A7njpU1FAHhV38Vde8b6pa6H4PjtfDVpf/wCiy3GvSfY9Uidj/rLa2f8A1oAxj1PFdZ4N+EOiaXrNr4m8SXk/irxbbblTW7wbJNhGFTy1OzABwDjNdD438BeF/F3+katpsH9pRwmG11NEUXVoDzuikxlCDyCK8gn8Q678K/GUPg7SfF0XjC3ij84aDePJPr10zgk7ZThNo+8AewNAH0MiLGoVFVVHQAYArkPit8RNE+G2hRa3r9pqs1k8vlvJY2pm8rjO5+RtXtn1ra8H6tea54cs9VvtFvNEubhCz2N3jzYTkjDY49/xrh/2q/8Ak3jxpzj/AIlx/wDQ1oAwp/2lvA1rBDd6hoXjLTrGV0UXl3ozRQLvPykuTgD3r2TT7y01CyivbG5hurWZQ8U0Lh0dT3BHBr5b8b/FPxRr/gTSfhrafCDU11nX7KOCw/tmOOS1kRUXzJcA/wAI+YE9ODXv/wAHvCtz4I+GOgeE7y6iurjTLQQyTRAhHOScjPOOaAOsooBB6c0UAFFFFABRRRQAUUUUAFFFFABRRRQAUUUUAFFFFABRRRQAUUUUAFFFFABRRRQAUUUUAFFFFABRRRQAUUUUAFFFFABRRRQAVDfPPHZTyWsInnWNmiiLbQ7AcLntk8ZqaigD5u8T+K/FeteKdM8O/EfULjwBaaiPIn0W0thexX8DMQXa9XAt/T2r2H4aeDfBPhnQoIPCcFtcWscjtFdGf7VICfvASklvbGeK3PFsehy+GdRj8S/ZjozW7i++0nEXlY+bcfTFfPFjJb2fjO2t/gRNrsth5Zazt4FDeFmlwfM82VcuH9cfxYoA+m68w/aa0vxf4i+FmoeF/B+gw6tc6uv2adpbtYRbR8Hf833uRjFdz4PbxE/huzbxXFp8WtFP9LSwZmgDZP3C3OMY61rUAea2/hrUvF/wdtNM8YeH00rXLW2Aghgvd7RTRD92yyrjAJVSR6cHNZ3hTUPjXcfDW3sdd0CysvFTXQspb9bqJ0jhIObzYOCV4/d969bqvqV9Z6bp8+oahcxWtpboZJppWCpGo6kk9BQB4/8AsetqH/Cs9Wi1TU5dTvIPEmoQy3cmQZmWQAsAfug9cdq9orwj9jXxBoepeEfElhp+q2l1dJ4jv7poo5AWEMkvySY/utjg17vQAUUUUAFFFFABRRRQAUUUUAFFFFABRRRQAUUUUAFFFFABRRRQAUUUUAFFFFABRRRQAUUUUAFFFFABRRRQAUUUUAFFFFABUN8tw9lOlnIkVy0bCF3Xcqvj5SR3AOKmooA+bPFWh+LNN8UaZrHxVs9R8W2Nmvm3Op6PcfZNOtLYMSy3FpyZ+5OOoIHavavhdrXgvX/CUeoeATYnQzK6R/Y7byIw4PzfJtGD+FdQyqylWUEEYII4NeNfsggL8NtYCqFA8T6ngAYA/fUAezUUUUAFRXltb3lrLa3cEVxbyqUkilQMrqeoIPBFS0UAZWieG/D2hySSaLoem6a8qhZGtbVIi4HQEqBkVq0UUAFFFFABRRRQAUUUUAFFFFABRRRQAUUUUAFFFFABRRRQAUUUUAFFFFABRRRQAUUUUAFFFFABRRRQAUUUUAFFFFABRRRQAUUUUAFeNfshf8k41n/saNT/APR1ey141+yF/wAk41n/ALGjU/8A0dQB7LRRRQAUUUUAFFFFABRRRQAUUUUAFFFFABRRXN/EbxvoHgDw6df8SzXEFgsqxNJDA0pUtnBIUEgcdaAOkorm/h7420Dx54aHiLw7LcTaeZGjWSa3eIsV6kBgCRzwe9c54J+NXgPxj4wk8J6HeX8urRCQyRS2EsYj2ddzMMDpxnrQB6PRRRQAUUUUAFFFFABRRRQAUUUUAFFFFABRRRQAUUUUAFFFFABRRRQAUUUUAFFFFABRRRQAV85/sz/ELwN4a8Fa3pniDxZo+mXy+JdRdre5uljkAMxwcE55r6Mr5+/Zd8H+E9c8C61faz4Z0fUbtvE2pK09zZRySECY4G5gTQB6P/wuL4V/9FA8Of8Agen+NH/C4vhX/wBFA8Of+B6f41of8K2+Hv8A0I/hz/wWxf8AxNH/AArb4e/9CP4c/wDBbF/8TQBn/wDC4vhX/wBFA8Of+B6f40f8Li+Ff/RQPDn/AIHp/jWh/wAK2+Hv/Qj+HP8AwWxf/E0f8K2+Hv8A0I/hz/wWxf8AxNAGf/wuL4V/9FA8Of8Agen+NH/C4vhX/wBFA8Of+B6f41of8K2+Hv8A0I/hz/wWxf8AxNH/AArb4e/9CP4c/wDBbF/8TQBn/wDC4vhX/wBFA8Of+B6f40f8Li+Ff/RQPDn/AIHp/jWh/wAK2+Hv/Qj+HP8AwWxf/E0f8K2+Hv8A0I/hz/wWxf8AxNAGf/wuL4V/9FA8Of8Agen+NH/C4vhX/wBFA8Of+B6f41of8K2+Hv8A0I/hz/wWxf8AxNH/AArb4e/9CP4c/wDBbF/8TQBy3jH47fDzSdGEukeJtK1rUriZLWys7S5WRnmkO1NwByEzjJ7Cs3/hAPikp/4StfiPqDa9/wAfP9gGQf2T5v8Azxzjf5XbPWug8a/BvwJr2h/ZLPw5pWlXsEqXVnd2lokTxTpzGSVGSu7GV7iue/4TH4wsf+ESHgCZNV/49f8AhKC8Z0/zP+fjyc79nfb1oA7z4V+NLPx54Rj1yzhkhKzSWtwjrgLPEdsgXnldwOD6V0Oq2FlqumXOm6jbR3VndRNDPDIMrIjDBUj3FYPwx8G6f4F8KRaHp7ySAyvc3Du2d88h3SMPQFicDsK6egDwjwh42X4XaV4z8M+MLi5um8No2qWi2cYZINMlcR28KdPmXGMHt3NdT8H9FuvB3w9vfFPi5oLzxBdxSX+rahbrmS5iTc0QPTJWPC49q479oP4Mp41+JfhnWLWDVntdRmFj4kNreeXGbKMFk3L/AL/1r2rW9HW98IX2gW0nkrPYSWcbsN2wNGUBPrjNAHlXhv4u6/Lqeh61r2l6dD4N8WXUdp4dltS7XvmSZKfaFPyqMA525xxTdP8AiH8TrjxJ8QPCb6L4ZXW/D9rDeaaRNL5E8UhYjzD1DbBnjHNc94a8EeML8eCPAF9oM+l2PgHUILwa7I6tBqgiyu2JB8ybt2eemK6Lxro3irwp8Udf8YaJ4auvFUHiuxg057e0kWJtP8pSvmOW+8p3dBzwaAOJ+IfxR+KesfCD4eeMvCyaTpY1nUoIb0CVw3nmZkSIZyPJbadx61798PZvGk+hs/juz0a01TzmCx6XK7w+XxtOX5z1rxm1+Gvik/BvTvAUlk6XPgrV7e/tro48vWljZ5isQzlCS2z5u4r2X4d+INa8SaCdQ13wne+F7oTMgsruZJHKjGHyvGD/AEoA6SiiigAooooAKKKKACiiigAooooAKKKKACiiigAooooAKKKKACiiigAooooAK8a/ZC/5JxrP/Y0an/6Or2WvGv2Qv+Scaz/2NGp/+jqAPZaKKKACiiigAooooAKKKKACiiigAooooAKKKKACiiigAooooAKKKKACiiigAooooAKKKKACiiigAooooAKKKKACiiigAooooAKKKKACiiigAooooAK8a/ZC/wCSb6z/ANjPqf8A6Or2Wvny+0PXvgZ51x4Z8Y6Jd6frmozXD6f4nvRaxQMzb2+zFeXc5xg+1AH0HRXI/DPx1B44sry5h8P6/o32SRY2XVbMwGUkZ3R5J3L7/SuuoAKKKKACiiigAooooAKKKKACiiigAooooAKKKKACiiigAooooAKKKKACiiigAooooAKKKKACiiigAooooAKKKKACiiigAooooAKKKKACiiigDw34vfFLxZodzd2K2kHgWxtrry4fEetQm5s7wY4RI4/nBbqCeymug8DfCrwg0f8Abmq3tx4xn1BI7rOqzC6t4Xb5i9vG4/dAk8d8YFem3Vtb3UYjureKdAchZEDDPrg184/EKw8E+AdS+3fDzxlqOgarqV6/9pR6PbHVvPYHIjkQswgG4kZAHUjtQB9JgYGB0rm/Hvjrwp4EsLe+8W6xDpVtcy+TFJKrEM+M4+UHHFVfhnqnjrVLG7k8ceGbHQpkkUWq216LjzkxyzYHynPauc/avhim/Z58YtJFG5jsCyF1B2ncvIz0NABbftCfBy5uYbaHxxZNJM4jjBhlALE4AyVxXqCkMAykEHkEd6+SPiJ8Vvhv4j+FFr4IsfAmqa1r2o2kEFjYTaZJaebIFA81ZAMkIfmyOPwr6G+CGg6x4X+E3hzw/r7A6pY2axXOJfMG7JP3u/UUAdlRRRQAUUUUAFFFFABRRRQAUUUUAFFFFABRRRQAUUUUAFFFFABRRRQAUUUUAFFFFABRRRQAUUUUAFFFFABRRRQAUUUUAFFFFABRRRQB4R8Zh8VfPu/tn9rnw19rH9njwRuGsdPl87zPk8vrnb3xXU/BA/CnzL7/AIQL+zf7Z8mP+2fLx9r3858/H8e7dn3zXpF3dW1pGJLq4hgQnaGlcKM+mTXzl8QdQ8FfEDUvsPw98F6h4g1TTL1/7Sk0q5OkeQxOBJI5UC4G4E4BPQnvQB9J15N+1dJq9x8HNW8P6J4a1bXb3WY/ska2EW/yDkNvf0XjFdX8M9K8c6VY3cfjjxRZ6/M8im1a3sRb+SmOVbB+Y57111AHk8WiyeOPhTpGsPo+teGfEuk2n+gtJGsd7BJGoDIDz8kmwAjuD2qHwxrvxK+IXw1ghm0OfwZrjXK2urveRPEwgIO+W0OT83TG7gHNevVy3xL8bab4H0KO/vgJbq7nW0061Mgj+1XLA7It54XOOp4FAHmUVtrnwo+JPg3RU8Y6/wCKrXxZdy2dwNcufNNsIo94aLaBhj0Oc17tXj/hBtG0fxjp+q+O9fs7/wAb+JJGgsbeJg8VoiDcIUVSVVlBIaQY3Yr2CgAooooAKKKKACiiigAooooAKKKKACiiigAooooAKKKKACiiigAooooAKKKKACiiigAooooAKKKKACiiigAooooAKKKKACiiigDw34u/C3xXrd1d30d5B45srm68yHw5rkxt7OzGPvo8fzFl6AHsxrq/hF8Q9B8SajfeDrPRdQ0XV/D9tEl7aXFsY0QfdHlknLJlTgnqMGvR68a8Ff8AJ23xB/7AOm/+zUAey0UUUAFYHjnwb4Z8caSmk+KtIg1SySUTLFKWADgEBgVIPc1v0UAee+GPgr8LvDOu22u6H4Qs7PUrVi0E6ySM0ZIwSNzEdCa9CoooAKKKKACiiigAooooAKKKKACiiigAooooAKKKKACiiigAooooAKKKKACiiigAooooAKKKKACiiigAooooAKKKKACiiigAooooAK8a8Ff8nbfEH/sBab/7NXsteNeCv+TtviD/ANgLTf8A2agD2WiiigAooooAKKKKACiiigAooooAKKKKACiiigAooooAKKKKACiiigAooooAKKKKACiiigAooooAKKKKACiiigAooooAKKKKACiiigAooooAKhvpZYbKeaCA3EyRs0cQbBkYDIXJ6ZPFTUUAeLt8VPilHgT/AAPu4GOcLJr9qpI9ea4vRPEHxO034veI/HrfCdpI9ZsLazS1HiC1DRGHPzFs4Oc9Mdq9a+Lnwx8LeM4JNZ1DwpZ67rtpaNHYJdXUkMbHqEYoRgZ74rw6H4M+I2kjEvwF8BKhYbyviK5JAzzjmgD1XR/iX8TL7U7S3l+DF5DayzrHNcprlvKsCk8sQvXA5xXr1cv8O/APhPwFY3Nt4V0aPS47x1luESV3DOBjqxNd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XjPxk8efFDwx8RfD3h3wvovhm8svELtBYy308qusyJvk37eAuOmM1lX3xV+J/gXxfotp8UPCekpoGrSi1XUNCMswguGbbGshcgDJoA97ooooAKKKKACiiigAooooAKKKKACiiigAooooAKKKKACiiigAooooAKKKKACiiigAooooAKKhvru1sbSW8vbiG2tol3SSyuERB6kngCqejeINC1ppF0fWtO1FogDILW5SUoD0ztJxmgDSorHm8VeGIdTOlzeItIjvxIIjbNexiXeei7c5z7VsUAFFFFABRRRQAUUUUAFFFFABRRRQAUUUUAeD/ALTsGvXPxE+FEHhi+tLDWH1W7+zXN1CZYoz5AzuUdeM1ysfhTxr4x+N2n6D8aPFluLTST9r0Wx06JrePVmQhvO4JA8tsAhuT24zXpXxS+E+v+NPHmkeKLP4iX+iLozCSwtIrGORYZCNsj5Jydy8YPSug+MHgB/iB4Qg0VNcn0e9t7qG6h1GCINIjxnIwMjgn3oA0vH/jzwn4DsIL7xXq8enQTy+VEzRs5ZsZxhQT+NXPBXirQPGWgxa54b1BL/T5SypKqsuSDg8MAR+IrLs/Cuh6RLH4m8SXNvfavb6YtleatebY1kjU7izITsTJ5yPzrjfgta3OqfE3xp4/sreW38N61Ha2+nJMhidmgVkkfyz0UnkN/EOaAPYKKKKACiiigAooooAKKoazrWj6LHHJrGq2OnJK22Nrq4WIOfQbiMmpLHVNNvtNGpWWoWlzYlSwuYZleLA6ncDjAxQBborEs/F/hO8Sd7PxNotwtvEZpjFfRsI4x1dsHhfc8VsQyxzwpNDIkkUihkdDlWUjIII6igB9FFFABRRRQAUUUUAFFFFABRRRQAUUUUAFFFFAFTWNNsNY0u40vVLOG8srlDHPBMu5JFPUEdxXivwc0bQ/hR8SvEHgeLSrPStKu0S60jUJxi41E7S88e/+JYewxwK91rwb9sDRvEMWi6L4+8L6kbXU/D8slvHCLTz/ADUu9sLkDtgHPSgBvw68G+G/iB8Wtb+KGoeGrA29pciLQb2CIeRqUeM/amz9+RWBUNx09q63VfjLotj4kezTStQutAtpDDqHiOIKbCxlBw0crZyCDgH3YV0fwh8JHwL8NdD8JG9F6dNt/LNwE2CQlixIHb71fOmsW1zp3w88dfBe6tJl8ZeJ9bur7SrRImaGaGWZHVjKBsX5UbIJGKAPcbj4qW8HxRXwE/hnWPPuLCW90++AT7PfLHHvKxHOSe31rjfEHx+un+EHiPxdoPgnWo9T0a9fT7myvIlzZyqu4yTAHiMZGcVJ8TUl8HfEPwB8Qddiki8OaBpNzZajPChlaGWVFVAEQFiMjqBXJaJY33iDwb8WfDOnW0x1Xxo1zrehRyo0YubOUKiOWIwjEg/KxBoA9f8Ag18QNX8c6Ys2q+Cdc8PMtpDN597EFhui65JiIJJXvz2IrX8bfEbwP4Jure18WeJrDSJ7lDJClw5BdQcEjj1rE+CPjnw/4i0OHw3pst0dS0CygtdRjmtZIxHKqBGAZgA3KnkZo+LHg3xh4n1KxuPDXiLQ9KhgiZJkv9EivWdicgqz/dHsKANrwT8R/A3ja8uLPwp4msNXuLaMSTR27klFJwCePWurrzn4T+DPGPhjVb658S+I9D1WCeFUijsNDismRgcksycsMdjXo1ABRRXkWo+PfjFDqN1BafBY3NtHMyQz/wBuwr5qA8NgjjI7UAeu0V43/wALC+NX/RDz/wCD+D/Cj/hYXxq/6Ief/B/B/hQB7JRXjf8AwsL41f8ARDz/AOD+D/Cj/hYXxq/6Ief/AAfwf4UAeyUV43/wsL41f9EPP/g/g/wo/wCFhfGr/oh5/wDB/B/hQBm/HfUvFM3j2z0S88CeJPEfgmO1W5kj0VA32y43EGC4DHDQ4wdvXOK6r4PeLfGHibxBrcOseBb7wp4ds4bdNIjvYdkznaRICAcYGBjHasf/AIWF8av+iHH/AMH8H+FH/CwvjV/0Q4/+D+D/AAoA9korxv8A4WF8av8Aoh5/8H8H+FH/AAsL41f9EPP/AIP4P8KAPZKK8b/4WF8av+iHn/wfwf4Uf8LC+NX/AEQ8/wDg/g/woA9korxo/EL41YOPgcSf+w/B/hXqPhO91XUfDllfa5pH9j6lNHuuLLzhL5DZPy7xw31oAxPi18PPDfxJ8KTaF4ks/OT79vMgHm27/wB6MnoTjHuDivP/AIbeMdM0P4GX1jremaJoGraNHJZXGhhNkaSuXFvG6esw2n33Gvb6+Wfiz8OfEWo/tEW+i2XiDyNC8ZzQ6rfr9h3+S+nhSi7/APa7cigC9oegeGPhF8G7vxrrnwvuru88QIX8Qafa26EWETjLxbWPywAgcZPWvSdQ+Kml6DaW9jaeFdWkMum20+hWlvGudSVkBMNuM8tGuCwPQVX/AGsNcsdI+B3iK0uvtBn1W0eys0hgaRpJmHC/KOBx1PFeNXnxV8H3vi74MXEEuqmPw9E8OpMdMmAt3e2SJRyvOWGDjPFAH0t8PfGWn+MdLkmggmsNQtWEeoaZc4FxYyHkJKB0JHP0NdNXhHwU1mysf2gfin4duluYtQ1HUor21DW7+XJCkCgsHxjqema93oAKKKKACiiigAooooAKKKKACiiigAooooAKCARggEe9FFABSFV3btoz645paKAEZQwwwBHoaAqjooHGOlLRQAiqqk7VAz1wKWiigAooooAKKKKACivBfiD4g+MsPx0tPA/hrxF4ZtbHVrGa/smutPaR4EiwGRyD8xJPBFGmeOPiv4J+K+ieFviTHpetaR4iZbXTtS0uDyFiuepV1YkkbR+ooA96ooooAKKKKACiiigAorhPjzqni3Qvhpqmv+Dr7TrS+0yJruX7bAZEkiRSWQAdGPGDXmH279pWX4c23jTTNe8Iam09jFfR6ZFpzJK6OAxQOzbchT+lAH0VRXJfB/xrD8Qvh7pniyGxlsReKwaCQglHRircj3U11tABRRRQAUYGc4GfWiigBGVWHzKD9RSeXH/zzT8qdRQAm1d27aM+uOaWiigAooooAKKKKACiiigAooooAKKKKACiiigAooooAKKKKACiiigAooooAKKKKACiiigD58+M+j67rn7Tvgqx8O+JpvDV7/wj96/26K1Wdtgdcptbjnjmsz4aeB7v/hfM2ofF/wARz614p01M+HvMi8m2aANhJUK4UzH5sx9R1Oa9C1/4Mwav8VIPiE3jfxTbX9swFvbw3KiGKL+KFRjIRu471t/F34bWPxFttHW51rVdGudIvRe2l1p0gSVJMY6kHtQBqfEHxz4b8CaVDqPiS/W2jnnS3hjUbpJXZgoCr1OMjOOgrpa+df2svBlhbeC5vFV7d3ep366lpkVkbp9wsAJUVzFjoZOrepr6KHSgAr59/aP+OUXhJotD0P8Atu01a11e0W7nGmM0D25bMiI5G1iVOABzmvoKuY+JHgvTvHWjWel6ncXMEVrqEF+jQEAl4W3KDntnrQA74d+NdJ8daNJq2j2+pQQRzGErfWb277gAchW5xz1rpaKKAOJ+Pf8AyRXxl8u4f2Nc5H/bM188a/4J+J//AApTwxJefEzU7vwbeadbf2zb22mJ59nalEKCIL88nUKfbnkV9I/FXwTH8QPCU3hu41zVNItp2Hnvp8gR5UwQY2yDlTnkU74a+DE8E+DIfC8et6pq9vBuWGa/kDyRxkACMEAfKoHAoAr+E08E+AfhlZrotzbW3hyzgLQOJtwkzkkAk/M7NnjqTxWb4B+MXhHxnrDaVYR6xp9zs3J/alg9qspzjahf7zd8DnFQfDv4M+HfCPh258Oz3t/4g0h71b22s9UZZI7ORWLAxAAY+Y5+tYvj5f8AhZHxM8M6R4cPmw+DtaTUtUvyM26yR5VrUMP+W3zA46AUAey0UUUAFFFFABRRRQAUUUUAFFFFABRRRQAUUUUAFFFFABRRRQAUUUUAFFFFABRRRQAUUUUAFFFFABRRRQAUUUUAFFFFAHjX7V+m+NPEPguz8O+D/Cba2095DdTzfa0iEAhkVwuG67sY9q9T8L3uo6j4esr7V9JbSL+aINcWTSiUwN3XcOD9a0qKACiiigAooooAKKKKAOD+PH/Cbt8PLiPwDZi81aWaOOWDzFRnt2yJQrN91tvRuo6ivPfCN/8AFawvfC/hvw/8KT4T0CC+T+1bq51KG7kmtwMNuP3jIepfk8V79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/Z"/>
          <p:cNvSpPr>
            <a:spLocks noChangeAspect="1" noChangeArrowheads="1"/>
          </p:cNvSpPr>
          <p:nvPr/>
        </p:nvSpPr>
        <p:spPr bwMode="auto">
          <a:xfrm>
            <a:off x="158750" y="-144463"/>
            <a:ext cx="4172618" cy="417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data:image/jpg;base64,%20/9j/4AAQSkZJRgABAQEAYABgAAD/2wBDAAUDBAQEAwUEBAQFBQUGBwwIBwcHBw8LCwkMEQ8SEhEPERETFhwXExQaFRERGCEYGh0dHx8fExciJCIeJBweHx7/2wBDAQUFBQcGBw4ICA4eFBEUHh4eHh4eHh4eHh4eHh4eHh4eHh4eHh4eHh4eHh4eHh4eHh4eHh4eHh4eHh4eHh4eHh7/wAARCAHZAVk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ooAKKKKACiiigAooooAKKKKACiiigAooooAKKKKACiiigAooooAKKKKACiiigAooooAKKKKACiiigAooooAKKKKACiiigAooooAKKKKACiiigAooooAKKKKACiiigAooooAKKKKACiiigAooooAKKKKAOC+OPhvxn4i8IFPAfiy58Pa1bN5sJjKiO47bJCQcDGTkd8VnfB7xDb6n8Cl1tvEms6skVtdfaNTu4lW53xlhIVUcHaVO31wK9OPIwa+Rfiq3jTRfifrvw58O6BqaWfiu+sbrRvsU6x20cEGGvAEGAA2TuHegDqvhU2uxeCtT8X+MvjVqEGg69E9v4eub+SKJ4o3+5M2RgTDBG3JFe2W/ibw5pGjNHqPiqxlOl2UEt7dXFwisI2ACTSc4UOeQehzXIftI6FoQ/Z58UWbaRp4tbDS5JLOIwKEt3VflZBj5SO2K8/wBfsdMuPEHwLt5razlh1my8jVI2VWW+jjs0MaTA/wCsVWyQDnBoA+iNG1PTtZ0yDVNJvbe+sbhd0NxBIHjkGcZBHB6Vbrxr4Av9l+JHxT0K3YQ6ZpurW0dhYx/LFbIYcsI0HCgk544zXstABRRRQAUUUUAFFFFABRRRQAUUUUAFFFFABRRRQAUUUUAFFFFABRRRQAUUUUAFFFFABRRRQAUUUUAFFFFABRRRQAUUUUAFFFFABRRRQAVjaj4X0XUPFWl+J7uzEmq6VHLFZz7iPLWUYcY6HIFbNFAHNfEXwL4a+IGix6P4qsXvbKOYTCNZnj+YdMlSMjnpXCxfs1/CCOaCZfDtwHt2DQn+0J/3ZByNvz8dB0r0Xxh4s8N+D9MTUvE+s2mk2byCJZrl9qlyCQv14NSeFPEmg+K9HTWPDeq22qae7si3Fu+5CynBGfagDG0z4beENN+IV349stNeLX7yPy7i4E74kG0LymducAc4rr6KKACiiigAooooAKKKKACiiigAooooAKKKKACiiigAooooAKKKKACiiigAooooAKKKKACiiigAooooAKKKKACiiigAooooAKKKKACiiigAooooA8V+G9vB46+J3jjUPGNvFfz6Hqkuk6ZaXCZhW0G1g/lNwzbiR5mPaneJ4o/BHx08GweEYktIPE0s1trNnEuYEihi3RusY4iYsTlsDdVr9pbw/JbeC9X+IXh3VrjQPE+j6c5S/tVBeaBcsYGB42k4OcZGK1/gX4UTTfDNl4q1XUp9c8S63YQS3uq3KhZXQoGSLA4CruIGBk96APR6KKKACiiigAooooAKKKKACiiigAooooAKKKKACiiigAooooAKKKKACiiigAooooAKKKKACiiigAooooAKKKKACiiigAooooAKKKKACiiigAooooA8+/aR/wCSDeNf+wRP/wCg1vfC7/kmnhf/ALA9p/6JWsH9pH/kg3jX/sET/wDoNb3wu/5Jp4X/AOwPaf8AolaAOjooooAKKKKACiiigAooooAKKKKACiiigAooooAKKKKACiiigAooooAKKKKACiiigAooooAKKKKACiiigAooooAKKKKACiiigAooooAKKKKACiiigDz79pH/AJIN41/7BE//AKDW98Lv+SaeF/8AsD2n/olaX4m+G38YfD7XPC8d0LR9UspLZZiu4RlhjOO9eY6J4u8W/CfTbHw74/sItU0LS7ZEn8U2rpGkUQXbGhtRmRiMAFgOetAHuFFZXhLxBpXirw9Z6/odw1xp94m+CUxshYZI+6wBHTuK1aACiiigAooooAKKKKACiiigAooooAKKKKACiiigAooooAKKKKACiiigAooooAKKKKACiiigAooooAKKKKACiiigAooooAKKKKACiiigAqG+uFtLKe6dJHWGNpGWNdzMAM4A7njpU1FAHhV38Vde8b6pa6H4PjtfDVpf/wCiy3GvSfY9Uidj/rLa2f8A1oAxj1PFdZ4N+EOiaXrNr4m8SXk/irxbbblTW7wbJNhGFTy1OzABwDjNdD438BeF/F3+katpsH9pRwmG11NEUXVoDzuikxlCDyCK8gn8Q678K/GUPg7SfF0XjC3ij84aDePJPr10zgk7ZThNo+8AewNAH0MiLGoVFVVHQAYArkPit8RNE+G2hRa3r9pqs1k8vlvJY2pm8rjO5+RtXtn1ra8H6tea54cs9VvtFvNEubhCz2N3jzYTkjDY49/xrh/2q/8Ak3jxpzj/AIlx/wDQ1oAwp/2lvA1rBDd6hoXjLTrGV0UXl3ozRQLvPykuTgD3r2TT7y01CyivbG5hurWZQ8U0Lh0dT3BHBr5b8b/FPxRr/gTSfhrafCDU11nX7KOCw/tmOOS1kRUXzJcA/wAI+YE9ODXv/wAHvCtz4I+GOgeE7y6iurjTLQQyTRAhHOScjPOOaAOsooBB6c0UAFFFFABRRRQAUUUUAFFFFABRRRQAUUUUAFFFFABRRRQAUUUUAFFFFABRRRQAUUUUAFFFFABRRRQAUUUUAFFFFABRRRQAVDfPPHZTyWsInnWNmiiLbQ7AcLntk8ZqaigD5u8T+K/FeteKdM8O/EfULjwBaaiPIn0W0thexX8DMQXa9XAt/T2r2H4aeDfBPhnQoIPCcFtcWscjtFdGf7VICfvASklvbGeK3PFsehy+GdRj8S/ZjozW7i++0nEXlY+bcfTFfPFjJb2fjO2t/gRNrsth5Zazt4FDeFmlwfM82VcuH9cfxYoA+m68w/aa0vxf4i+FmoeF/B+gw6tc6uv2adpbtYRbR8Hf833uRjFdz4PbxE/huzbxXFp8WtFP9LSwZmgDZP3C3OMY61rUAea2/hrUvF/wdtNM8YeH00rXLW2Aghgvd7RTRD92yyrjAJVSR6cHNZ3hTUPjXcfDW3sdd0CysvFTXQspb9bqJ0jhIObzYOCV4/d969bqvqV9Z6bp8+oahcxWtpboZJppWCpGo6kk9BQB4/8AsetqH/Cs9Wi1TU5dTvIPEmoQy3cmQZmWQAsAfug9cdq9orwj9jXxBoepeEfElhp+q2l1dJ4jv7poo5AWEMkvySY/utjg17vQAUUUUAFFFFABRRRQAUUUUAFFFFABRRRQAUUUUAFFFFABRRRQAUUUUAFFFFABRRRQAUUUUAFFFFABRRRQAUUUUAFFFFABUN8tw9lOlnIkVy0bCF3Xcqvj5SR3AOKmooA+bPFWh+LNN8UaZrHxVs9R8W2Nmvm3Op6PcfZNOtLYMSy3FpyZ+5OOoIHavavhdrXgvX/CUeoeATYnQzK6R/Y7byIw4PzfJtGD+FdQyqylWUEEYII4NeNfsggL8NtYCqFA8T6ngAYA/fUAezUUUUAFRXltb3lrLa3cEVxbyqUkilQMrqeoIPBFS0UAZWieG/D2hySSaLoem6a8qhZGtbVIi4HQEqBkVq0UUAFFFFABRRRQAUUUUAFFFFABRRRQAUUUUAFFFFABRRRQAUUUUAFFFFABRRRQAUUUUAFFFFABRRRQAUUUUAFFFFABRRRQAUUUUAFeNfshf8k41n/saNT/APR1ey141+yF/wAk41n/ALGjU/8A0dQB7LRRRQAUUUUAFFFFABRRRQAUUUUAFFFFABRRXN/EbxvoHgDw6df8SzXEFgsqxNJDA0pUtnBIUEgcdaAOkorm/h7420Dx54aHiLw7LcTaeZGjWSa3eIsV6kBgCRzwe9c54J+NXgPxj4wk8J6HeX8urRCQyRS2EsYj2ddzMMDpxnrQB6PRRRQAUUUUAFFFFABRRRQAUUUUAFFFFABRRRQAUUUUAFFFFABRRRQAUUUUAFFFFABRRRQAV85/sz/ELwN4a8Fa3pniDxZo+mXy+JdRdre5uljkAMxwcE55r6Mr5+/Zd8H+E9c8C61faz4Z0fUbtvE2pK09zZRySECY4G5gTQB6P/wuL4V/9FA8Of8Agen+NH/C4vhX/wBFA8Of+B6f41of8K2+Hv8A0I/hz/wWxf8AxNH/AArb4e/9CP4c/wDBbF/8TQBn/wDC4vhX/wBFA8Of+B6f40f8Li+Ff/RQPDn/AIHp/jWh/wAK2+Hv/Qj+HP8AwWxf/E0f8K2+Hv8A0I/hz/wWxf8AxNAGf/wuL4V/9FA8Of8Agen+NH/C4vhX/wBFA8Of+B6f41of8K2+Hv8A0I/hz/wWxf8AxNH/AArb4e/9CP4c/wDBbF/8TQBn/wDC4vhX/wBFA8Of+B6f40f8Li+Ff/RQPDn/AIHp/jWh/wAK2+Hv/Qj+HP8AwWxf/E0f8K2+Hv8A0I/hz/wWxf8AxNAGf/wuL4V/9FA8Of8Agen+NH/C4vhX/wBFA8Of+B6f41of8K2+Hv8A0I/hz/wWxf8AxNH/AArb4e/9CP4c/wDBbF/8TQBy3jH47fDzSdGEukeJtK1rUriZLWys7S5WRnmkO1NwByEzjJ7Cs3/hAPikp/4StfiPqDa9/wAfP9gGQf2T5v8Azxzjf5XbPWug8a/BvwJr2h/ZLPw5pWlXsEqXVnd2lokTxTpzGSVGSu7GV7iue/4TH4wsf+ESHgCZNV/49f8AhKC8Z0/zP+fjyc79nfb1oA7z4V+NLPx54Rj1yzhkhKzSWtwjrgLPEdsgXnldwOD6V0Oq2FlqumXOm6jbR3VndRNDPDIMrIjDBUj3FYPwx8G6f4F8KRaHp7ySAyvc3Du2d88h3SMPQFicDsK6egDwjwh42X4XaV4z8M+MLi5um8No2qWi2cYZINMlcR28KdPmXGMHt3NdT8H9FuvB3w9vfFPi5oLzxBdxSX+rahbrmS5iTc0QPTJWPC49q479oP4Mp41+JfhnWLWDVntdRmFj4kNreeXGbKMFk3L/AL/1r2rW9HW98IX2gW0nkrPYSWcbsN2wNGUBPrjNAHlXhv4u6/Lqeh61r2l6dD4N8WXUdp4dltS7XvmSZKfaFPyqMA525xxTdP8AiH8TrjxJ8QPCb6L4ZXW/D9rDeaaRNL5E8UhYjzD1DbBnjHNc94a8EeML8eCPAF9oM+l2PgHUILwa7I6tBqgiyu2JB8ybt2eemK6Lxro3irwp8Udf8YaJ4auvFUHiuxg057e0kWJtP8pSvmOW+8p3dBzwaAOJ+IfxR+KesfCD4eeMvCyaTpY1nUoIb0CVw3nmZkSIZyPJbadx61798PZvGk+hs/juz0a01TzmCx6XK7w+XxtOX5z1rxm1+Gvik/BvTvAUlk6XPgrV7e/tro48vWljZ5isQzlCS2z5u4r2X4d+INa8SaCdQ13wne+F7oTMgsruZJHKjGHyvGD/AEoA6SiiigAooooAKKKKACiiigAooooAKKKKACiiigAooooAKKKKACiiigAooooAK8a/ZC/5JxrP/Y0an/6Or2WvGv2Qv+Scaz/2NGp/+jqAPZaKKKACiiigAooooAKKKKACiiigAooooAKKKKACiiigAooooAKKKKACiiigAooooAKKKKACiiigAooooAKKKKACiiigAooooAKKKKACiiigAooooAK8a/ZC/wCSb6z/ANjPqf8A6Or2Wvny+0PXvgZ51x4Z8Y6Jd6frmozXD6f4nvRaxQMzb2+zFeXc5xg+1AH0HRXI/DPx1B44sry5h8P6/o32SRY2XVbMwGUkZ3R5J3L7/SuuoAKKKKACiiigAooooAKKKKACiiigAooooAKKKKACiiigAooooAKKKKACiiigAooooAKKKKACiiigAooooAKKKKACiiigAooooAKKKKACiiigDw34vfFLxZodzd2K2kHgWxtrry4fEetQm5s7wY4RI4/nBbqCeymug8DfCrwg0f8Abmq3tx4xn1BI7rOqzC6t4Xb5i9vG4/dAk8d8YFem3Vtb3UYjureKdAchZEDDPrg184/EKw8E+AdS+3fDzxlqOgarqV6/9pR6PbHVvPYHIjkQswgG4kZAHUjtQB9JgYGB0rm/Hvjrwp4EsLe+8W6xDpVtcy+TFJKrEM+M4+UHHFVfhnqnjrVLG7k8ceGbHQpkkUWq216LjzkxyzYHynPauc/avhim/Z58YtJFG5jsCyF1B2ncvIz0NABbftCfBy5uYbaHxxZNJM4jjBhlALE4AyVxXqCkMAykEHkEd6+SPiJ8Vvhv4j+FFr4IsfAmqa1r2o2kEFjYTaZJaebIFA81ZAMkIfmyOPwr6G+CGg6x4X+E3hzw/r7A6pY2axXOJfMG7JP3u/UUAdlRRRQAUUUUAFFFFABRRRQAUUUUAFFFFABRRRQAUUUUAFFFFABRRRQAUUUUAFFFFABRRRQAUUUUAFFFFABRRRQAUUUUAFFFFABRRRQB4R8Zh8VfPu/tn9rnw19rH9njwRuGsdPl87zPk8vrnb3xXU/BA/CnzL7/AIQL+zf7Z8mP+2fLx9r3858/H8e7dn3zXpF3dW1pGJLq4hgQnaGlcKM+mTXzl8QdQ8FfEHUvsPw98F6h4g1TTL1/7Sk0q5OkeQxOBJI5UC4G4E4BPQnvQB9J15N+1dJq9x8HNW8P6J4a1bXb3WY/ska2EW/yDkNvf0XjFdX8M9K8c6VY3cfjjxRZ6/M8im1a3sRb+SmOVbB+Y57111AHk8WiyeOPhTpGsPo+teGfEuk2n+gtJGsd7BJGoDIDz8kmwAjuD2qHwxrvxK+IXw1ghm0OfwZrjXK2urveRPEwgIO+W0OT83TG7gHNevVy3xL8bab4H0KO/vgJbq7nW0061Mgj+1XLA7It54XOOp4FAHmUVtrnwo+JPg3RU8Y6/wCKrXxZdy2dwNcufNNsIo94aLaBhj0Oc17tXj/hBtG0fxjp+q+O9fs7/wAb+JZGgsbeJg8VoiDcIUVSVVlBIaQY3Yr2CgAooooAKKKKACiiigAooooAKKKKACiiigAooooAKKKKACiiigAooooAKKKKACiiigAooooAKKKKACiiigAooooAKKKKACiiigDw34u/C3xXrd1d30d5B45srm68yHw5rkxt7OzGPvo8fzFl6AHsxrq/hF8Q9B8SajfeDrPRdQ0XV/D9tEl7aXFsY0QfdHlknLJlTgnqMGvR68a8Ff8AJ23xB/7AOm/+zUAey0UUUAFYHjnwb4Z8caSmk+KtIg1SySUTLFKWADgEBgVIPc1v0UAee+GPgr8LvDOu22u6H4Qs7PUrVi0E6ySM0ZIwSNzEdCa9CoooAKKKKACiiigAooooAKKKKACiiigAooooAKKKKACiiigAooooAKKKKACiiigAooooAKKKKACiiigAooooAKKKKACiiigAooooAK8a8Ff8nbfEH/sBab/7NXsteNeCv+TtviD/ANgLTf8A2agD2WiiigAooooAKKKKACiiigAooooAKKKKACiiigAooooAKKKKACiiigAooooAKKKKACiiigAooooAKKKKACiiigAooooAKKKKACiiigAooooAKhvpZYbKeaCA3EyRs0cQbBkYDIXJ6ZPFTUUAeLt8VPilHgT/AAPu4GOcLJr9qpI9ea4vRPEHxO034veI/HrfCdpI9ZsLazS1HiC1DRGHPzFs4Oc9Mdq9a+Lnwx8LeM4JNZ1DwpZ67rtpaNHYJdXUkMbHqEYoRgZ74rw6H4M+I2kjEvwF8BKhYbyviK5JAzzjmgD1XR/iX8TL7U7S3l+DF5DayzrHNcprlvKsCk8sQvXA5xXr1cv8O/APhPwFY3Nt4V0aPS47x1luESV3DOBjqxNd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XjPxk8efFDwx8RfD3h3wvovhm8svELtBYy308qusyJvk37eAuOmM1lX3xV+J/gXxfotp8UPCekpoGrSi1XUNCMswguGbbGshcgDJoA97ooooAKKKKACiiigAooooAKKKKACiiigAooooAKKKKACiiigAooooAKKKKACiiigAooooAKKhvru1sbSW8vbiG2tol3SSyuERB6kngCqejeINC1ppF0fWtO1FogDILW5SUoD0ztJxmgDSorHm8VeGIdTOlzeItIjvxIIjbNexiXeei7c5z7VsUAFFFFABRRRQAUUUUAFFFFABRRRQAUUUUAeD/ALTsGvXPxE+FEHhi+tLDWH1W7+zXN1CZYoz5AzuUdeM1ysfhTxr4x+N2n6D8aPFluLTST9r0Wx06JrePVmQhvO4JA8tsAhuT24zXpXxS+E+v+NPHmkeKLP4iX+iLozCSwtIrGORYZCNsj5Jydy8YPSug+MHgB/iB4Qg0VNcn0e9t7qG6h1GCINIjxnIwMjgn3oA0vH/jzwn4DsIL7xXq8enQTy+VEzRs5ZsZxhQT+NXPBXirQPGWgxa54b1BL/T5SypKqsuSDg8MAR+IrLs/Cuh6RLH4m8SXNvfavb6YtleatebY1kjU7izITsTJ5yPzrjfgta3OqfE3xp4/sreW38N61Ha2+nJMhidmgVkkfyz0UnkN/EOaAPYKKKKACiiigAooooAKKoazrWj6LHHJrGq2OnJK22Nrq4WIOfQbiMmpLHVNNvtNGpWWoWlzYlSwuYZleLA6ncDjAxQBborEs/F/hO8Sd7PxNotwtvEZpjFfRsI4x1dsHhfc8VsQyxzwpNDIkkUihkdDlWUjIII6igB9FFFABRRRQAUUUUAFFFFABRRRQAUUUUAFFFFAFTWNNsNY0u40vVLOG8srlDHPBMu5JFPUEdxXivwc0bQ/hR8SvEHgeLSrPStKu0S60jUJxi41E7S88e/+JYewxwK91rwb9sDRvEMWi6L4+8L6kbXU/D8slvHCLTz/ADUu9sLkDtgHPSgBvw68G+G/iB8Wtb+KGoeGrA29pciLQb2CIeRqUeM/amz9+RWBUNx09q63VfjLotj4kezTStQutAtpDDqHiOIKbCxlBw0crZyCDgH3YV0fwh8JHwL8NdD8JG9F6dNt/LNwE2CQlixIHb71fOmsW1zp3w88dfBe6tJl8ZeJ9bur7SrRImaGaGWZHVjKBsX5UbIJGKAPcbj4qW8HxRXwE/hnWPPuLCW9sL4BPs98sce8rEc5J7fWuN8QfH66f4QeI/F2g+Cdaj1PRr19PubK8iXNnKq7jJMAeIxkZxUnxMWXwd8Q/APxB12KSLw7oGk3NlqM8KGVoZpUVUARAWIyOoFcloljfeIPBvxZ8M6dbTHVfGjXOt6FHKjRi5s5QqI5YjCMSD8rEGgD1/4NfEDV/HOmLNqvgnXPDzLaQzefexBYbouuSYiCSV789iK1/G3xG8D+Cbq3tfFniaw0ie5QyQpcOQXUHBI49axPgj458P8AiLQ4fDemy3R1LQLKC11GOa1kjEcqoEYBmADcqeRmj4seDfGHifUrG48NeItD0qGCJkmS/wBEivWdicgqz/dHsKANrwT8R/A3ja8uLPwp4msNXuLaMSTR27klFJwCePWurrzn4T+DPGPhjVb658S+I9D1WCeFUijsNDismRgcksycsMdjXo1ABRRXkWo+PfjFDqN1BafBY3NtHMyQz/27CvmoDw2COMjtQB67RXjf/CwvjV/0Q8/+D+D/AAo/4WF8av8Aoh5/8H8H+FAHslFeN/8ACwvjV/0Q8/8Ag/g/wo/4WF8av+iHn/wfwf4UAeyUV43/AMLC+NX/AEQ8/wDg/g/wo/4WF8av+iHn/wAH8H+FAGb8d9S8UzePbPRLzwJ4k8R+CY7VbmSPRUDfbLjcQYLgMcNDjB29c4rqvg94t8YeJvEGtw6x4FvvCnh2zht00iO9h2TOdpEgIBxgYGMdqx/+FhfGr/ohx/8AB/B/hR/wsL41f9EOP/g/g/woA9korxv/AIWF8av+iHn/AMH8H+FH/CwvjV/0Q8/+D+D/AAoA9korxv8A4WF8av8Aoh5/8H8H+FH/AAsL41f9EPP/AIP4P8KAPZKK8aPxC+NWDj4HEn/sPwf4V6j4TvdV1Hw5ZX2uaR/Y+pTR7riy84S+Q2T8u8cN9aAMT4tfDzw38SfCk2heJLPzk+/bzIB5tu/96MnoTjHuDivP/ht4x0zQ/gZfWOt6Zomgato0cllcaGE2RpK5cW8bp6zDaffca9vr5Z+LPw58Raj+0Rb6LZeIPI0LxnNDqt+v2Hf5L6eFKLv/ANrtyKAL2h6B4Y+EXwbu/GuufC+6u7zxAhfxBp9rboRYROMvFtY/LACBxk9a9J1D4qaXoNpb2Np4V1aQy6bbT6FaW8a51JWQEw24zy0a4LA9BVf9rDXLHSPgd4itLr7QZ9VtHsrNIYGkaSZhwvyjgcdTxXjV58VfB974u+DFxBLqpj8PRPDqTHTJgLd3tkiUcrzlhg4zxQB9LfD3xlp/jHS5JoIJrDULVhHqGmXOBcWMh5CSgdCRz9DXTV4R8FNZsrH9oH4p+HbpbmLUNR1KK9tQ1u/lyQpAoLB8Y6npmvd6ACiiigAooooAKKKKACiiigAooooAKKKKACggEYIBHvRRQAUhVd27aM+uOaWigBGUMMMAR6GgKo6KBxjpS0UAIqqpO1QM9cCloooAKKKKACiiigAorwX4g+IPjLD8dLTwP4a8ReGbWx1axmv7JrrT2keBIsBkcg/MSTwRRpnjj4r+Cfivonhb4kx6XrWkeImW107UtLg8hYrnqVdWJJG0fqKAPeqKKKACiiigAooooAKK4T486p4t0L4aapr/AIOvtOtL7TImu5ftsBkSSJFJZAB0Y8YNeYfbv2lZfhzbeNNM17whqbT2MV9HpkWnMkro4DFA7NtyFP6UAfRVFcl8H/GsPxC+HumeLIbGWxF4rBoJCCUdGKtyPdTXW0AFFFFABRgZzgZ9aKKAEZVYfMoP1FJ5cf8AzzT8qdRQAm1d27aM+uOaWiigAooooAKKKKACiiigAooooAKKKKACiiigAooooAKKKKACiiigAooooAKKKKACiiigD58+M+j67rn7Tvgqx8O+JpvDV7/wj96/26K1Wdtgdcptbjnjmsz4aeB7v/hfM2ofF/xHPrXinTUz4e8yLybZoA2ElQrhTMfmzH1HU5r0LX/gzBq/xUg+ITeN/FNtf2zAW9vDcqIYov4oVGMhG7jvW38XfhtY/EW20dbnWtV0a50i9F7aXWnSBJUkxjqQe1AGp8QfHPhvwJpUOo+JL9baOedLeGNRukldmCgKvU4yM46Culr51/ay8GWFt4Lm8VXt3d6nfrqWmRWRun3CwAlRXMWOhk6t6mvoodKACvn39o/45ReEmi0PQ/7btNWtdXtFu5xpjNA9uWzIiORtYlTgAc5r6CrmPiR4L07x1o1npep3FzBFa6hBfo0BAJeFtyg57Z60AO+HfjXSfHWjSato9vqUEEcxhK31m9u+4AHIVucc9a6WiigDifj3/wAkV8ZfLuH9jXOR/wBszXzxr/gn4n/8KU8MSXnxM1O78G3mnW39s29tpiefZ2pRCgiC/PJ1Cn255FfSPxV8Ex/EDwlN4buNc1TSLadh576fIEeVMEGNsg5U55FO+GvgxPBPgyHwvHreqavbwblhmv5A8kcZAAjBAHyqBwKAK/hNPBPgH4ZWa6Lc21t4cs4C0DibcJM5JAJPzOzZ46k8Vm+AfjF4R8Z6w2lWEesafc7Nyf2pYParKc42oX+83fA5xUHw7+DPh3wj4dufDs97f+INIe9W9trPVGWSOzkViwMQAGPmOfrWL4+X/hZHxM8M6R4cPmw+DtaTUtUvyM26yR5VrUMP+W3zA46AUAey0UUUAFFFFABRRRQAUUUUAFFFFABRRRQAUUUUAFFFFABRRRQAUUUUAFFFFABRRRQAUUUUAFFFFABRRRQAUUUUAFFFFAHjX7V+m+NPEPguz8O+D/Cba2095DdTzfa0iEAhkVwuG67sY9q9T8L3uo6j4esr7V9JbSL+aINcWTSiUwN3XcOD9a0qKACiiigAooooAKKKKAOD+PH/AAm7fDy4j8A2YvNWlmjjlg8xUZ7dsiUKzfdbb0bqOorz3wjf/FawvfC/hvw/8KT4T0CC+T+1bq51KG7kmtwMNuP3jIepfk8V79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/2Q=="/>
          <p:cNvSpPr>
            <a:spLocks noChangeAspect="1" noChangeArrowheads="1"/>
          </p:cNvSpPr>
          <p:nvPr/>
        </p:nvSpPr>
        <p:spPr bwMode="auto">
          <a:xfrm>
            <a:off x="158749" y="-144463"/>
            <a:ext cx="3081755" cy="308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266914" y="2505904"/>
            <a:ext cx="850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= FSR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331048" y="3525312"/>
            <a:ext cx="96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= 10k</a:t>
            </a:r>
            <a:r>
              <a:rPr lang="el-GR" dirty="0" smtClean="0"/>
              <a:t>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161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307" y="241126"/>
            <a:ext cx="10972800" cy="1143000"/>
          </a:xfrm>
        </p:spPr>
        <p:txBody>
          <a:bodyPr/>
          <a:lstStyle/>
          <a:p>
            <a:r>
              <a:rPr lang="en-US" dirty="0" smtClean="0"/>
              <a:t>Detecting the Force Applied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686" y="1063284"/>
            <a:ext cx="9889271" cy="5064800"/>
          </a:xfrm>
        </p:spPr>
        <p:txBody>
          <a:bodyPr/>
          <a:lstStyle/>
          <a:p>
            <a:r>
              <a:rPr lang="en-US" dirty="0" smtClean="0"/>
              <a:t>With a voltage divider, the Arduino can only detect changes in the voltage coming in</a:t>
            </a:r>
          </a:p>
          <a:p>
            <a:r>
              <a:rPr lang="en-US" dirty="0" smtClean="0"/>
              <a:t>To relate that to a resistance, we’ll use the equation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Then, we’ll want to convert from resistance to conductance (in </a:t>
            </a:r>
            <a:r>
              <a:rPr lang="en-US" dirty="0" err="1" smtClean="0"/>
              <a:t>micromhos</a:t>
            </a:r>
            <a:r>
              <a:rPr lang="en-US" dirty="0" smtClean="0"/>
              <a:t>): Conductance = 1M / FSR Resistance</a:t>
            </a:r>
            <a:endParaRPr lang="en-US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392681" y="2904213"/>
                <a:ext cx="4676273" cy="6914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𝐹𝑆𝑅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𝑅𝑒𝑠𝑖𝑠𝑡𝑎𝑛𝑐𝑒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𝑐𝑐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2681" y="2904213"/>
                <a:ext cx="4676273" cy="69147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693912" y="2995519"/>
            <a:ext cx="4427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Where: 	</a:t>
            </a:r>
            <a:r>
              <a:rPr lang="en-US" dirty="0" err="1" smtClean="0"/>
              <a:t>Vcc</a:t>
            </a:r>
            <a:r>
              <a:rPr lang="en-US" dirty="0" smtClean="0"/>
              <a:t> = Source Voltage (5V)</a:t>
            </a:r>
          </a:p>
          <a:p>
            <a:r>
              <a:rPr lang="en-US" dirty="0"/>
              <a:t>	</a:t>
            </a:r>
            <a:r>
              <a:rPr lang="en-US" dirty="0" smtClean="0"/>
              <a:t>V = Voltage Detected by Arduino</a:t>
            </a:r>
          </a:p>
          <a:p>
            <a:r>
              <a:rPr lang="en-US" dirty="0"/>
              <a:t>	</a:t>
            </a:r>
            <a:r>
              <a:rPr lang="en-US" dirty="0" smtClean="0"/>
              <a:t>R2 = Resistance of Second Resistor 	         in the voltage divider (10k</a:t>
            </a:r>
            <a:r>
              <a:rPr lang="el-GR" dirty="0" smtClean="0"/>
              <a:t>Ω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715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6047" y="1612954"/>
            <a:ext cx="5175953" cy="32250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412" y="94366"/>
            <a:ext cx="10972800" cy="1143000"/>
          </a:xfrm>
        </p:spPr>
        <p:txBody>
          <a:bodyPr/>
          <a:lstStyle/>
          <a:p>
            <a:r>
              <a:rPr lang="en-US" dirty="0" smtClean="0"/>
              <a:t>Detecting the Force Applied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941" y="920166"/>
            <a:ext cx="6958764" cy="4193547"/>
          </a:xfrm>
        </p:spPr>
        <p:txBody>
          <a:bodyPr/>
          <a:lstStyle/>
          <a:p>
            <a:r>
              <a:rPr lang="en-US" dirty="0" smtClean="0"/>
              <a:t>The FSR works according to a relationship similar to the plot to the right</a:t>
            </a:r>
          </a:p>
          <a:p>
            <a:r>
              <a:rPr lang="en-US" dirty="0" smtClean="0"/>
              <a:t>The relationship between the resistance and force is not perfectly linear but can be approximated as such with two piece-wise functions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94231" y="4526141"/>
            <a:ext cx="5775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(N)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1980722" y="4737743"/>
                <a:ext cx="2296013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𝐹𝑜𝑟𝑐𝑒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𝐶𝑜𝑛𝑑𝑢𝑐𝑡𝑎𝑛𝑐𝑒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0722" y="4737743"/>
                <a:ext cx="2296013" cy="52591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980722" y="5413600"/>
                <a:ext cx="3135987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𝐹𝑜𝑟𝑐𝑒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𝐶𝑜𝑛𝑑𝑢𝑐𝑡𝑎𝑛𝑐𝑒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−1000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0722" y="5413600"/>
                <a:ext cx="3135987" cy="52591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5492629" y="4727020"/>
            <a:ext cx="2566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Conductance &lt;= 1000</a:t>
            </a:r>
          </a:p>
          <a:p>
            <a:endParaRPr lang="en-US" dirty="0"/>
          </a:p>
          <a:p>
            <a:r>
              <a:rPr lang="en-US" dirty="0" smtClean="0"/>
              <a:t>For Conductance &gt;1000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8412" y="6128084"/>
            <a:ext cx="9105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Equations and plot provided by the manufacturer. If using a different force probe, may need a different equation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824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90737" y="217488"/>
            <a:ext cx="10972800" cy="11430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Force Probe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2479" y="1616743"/>
            <a:ext cx="7243763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A force probe was created to direct push and pull forces onto a FSR, so that the forces may be detected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When the hook is pulled or the front wood peg is pushed, a small wooden dowel is pushed onto a FSR</a:t>
            </a: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51169" t="41972" r="1591" b="32610"/>
          <a:stretch/>
        </p:blipFill>
        <p:spPr>
          <a:xfrm>
            <a:off x="7796463" y="1074873"/>
            <a:ext cx="4198410" cy="2999822"/>
          </a:xfrm>
          <a:prstGeom prst="rect">
            <a:avLst/>
          </a:prstGeom>
        </p:spPr>
      </p:pic>
      <p:cxnSp>
        <p:nvCxnSpPr>
          <p:cNvPr id="10" name="Straight Arrow Connector 9"/>
          <p:cNvCxnSpPr>
            <a:stCxn id="2" idx="3"/>
          </p:cNvCxnSpPr>
          <p:nvPr/>
        </p:nvCxnSpPr>
        <p:spPr>
          <a:xfrm>
            <a:off x="8882063" y="788988"/>
            <a:ext cx="390274" cy="139273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426242" y="2791326"/>
            <a:ext cx="1172326" cy="153962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11197389" y="2761697"/>
            <a:ext cx="16042" cy="15692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9077200" y="2494105"/>
            <a:ext cx="0" cy="171929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115410" y="4330950"/>
            <a:ext cx="2237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Front (to be pushed)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796463" y="370854"/>
            <a:ext cx="2237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FSR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259036" y="4278990"/>
            <a:ext cx="2237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Wood Dowel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0210461" y="4304970"/>
            <a:ext cx="2237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Hook (to be pulled)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643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832" y="898080"/>
            <a:ext cx="8533106" cy="5959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064" y="170135"/>
            <a:ext cx="10972800" cy="1143000"/>
          </a:xfrm>
        </p:spPr>
        <p:txBody>
          <a:bodyPr/>
          <a:lstStyle/>
          <a:p>
            <a:r>
              <a:rPr lang="en-US" dirty="0" smtClean="0"/>
              <a:t>Circuit Diagram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73090" y="1041837"/>
            <a:ext cx="1410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Force Sensitive Resistor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26691" y="4631298"/>
            <a:ext cx="1545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10k</a:t>
            </a:r>
            <a:r>
              <a:rPr lang="el-GR" dirty="0" smtClean="0">
                <a:solidFill>
                  <a:srgbClr val="FF0000"/>
                </a:solidFill>
              </a:rPr>
              <a:t>Ω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Resistor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73090" y="2196934"/>
            <a:ext cx="5042263" cy="92567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885043" y="2281026"/>
            <a:ext cx="4873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The FSR will already be in the Force Probe, so just connect the wires from probe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238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1763"/>
            <a:ext cx="10972800" cy="1143000"/>
          </a:xfrm>
        </p:spPr>
        <p:txBody>
          <a:bodyPr/>
          <a:lstStyle/>
          <a:p>
            <a:r>
              <a:rPr lang="en-US" dirty="0" smtClean="0"/>
              <a:t>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85840"/>
            <a:ext cx="10972800" cy="2255816"/>
          </a:xfrm>
        </p:spPr>
        <p:txBody>
          <a:bodyPr/>
          <a:lstStyle/>
          <a:p>
            <a:r>
              <a:rPr lang="en-US" dirty="0" smtClean="0"/>
              <a:t>Open </a:t>
            </a:r>
            <a:r>
              <a:rPr lang="en-US" dirty="0" smtClean="0"/>
              <a:t>“</a:t>
            </a:r>
            <a:r>
              <a:rPr lang="en-US" dirty="0" err="1" smtClean="0"/>
              <a:t>ForceProbeSkeleton.ino</a:t>
            </a:r>
            <a:r>
              <a:rPr lang="en-US" dirty="0" smtClean="0"/>
              <a:t>” and type the following code: </a:t>
            </a: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807493"/>
            <a:ext cx="11582400" cy="431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82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344" y="117476"/>
            <a:ext cx="10972800" cy="1143000"/>
          </a:xfrm>
        </p:spPr>
        <p:txBody>
          <a:bodyPr/>
          <a:lstStyle/>
          <a:p>
            <a:r>
              <a:rPr lang="en-US" dirty="0" smtClean="0"/>
              <a:t>Code: Continued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4" y="1019843"/>
            <a:ext cx="11253195" cy="465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95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Try it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Upload the code to the Arduino</a:t>
            </a:r>
          </a:p>
          <a:p>
            <a:r>
              <a:rPr lang="en-US" dirty="0" smtClean="0"/>
              <a:t>Open the Serial Monitor in the top right-hand corner</a:t>
            </a:r>
          </a:p>
          <a:p>
            <a:r>
              <a:rPr lang="en-US" dirty="0" smtClean="0"/>
              <a:t>Values will start streaming down the screen</a:t>
            </a:r>
          </a:p>
          <a:p>
            <a:r>
              <a:rPr lang="en-US" dirty="0" smtClean="0"/>
              <a:t>Hold the middle wood piece of the force probe still and pull the hook to see how the value changes</a:t>
            </a:r>
            <a:endParaRPr lang="en-US" b="1" u="sng" dirty="0"/>
          </a:p>
          <a:p>
            <a:r>
              <a:rPr lang="en-US" dirty="0" smtClean="0"/>
              <a:t>Note: if you are not getting 0 when there is no force, the FSR is too tight against the dowel. Loosen the nuts below the middle wood piece slightly until the values read 0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7950" y="2214562"/>
            <a:ext cx="711202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29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481" y="274638"/>
            <a:ext cx="11899037" cy="1143000"/>
          </a:xfrm>
        </p:spPr>
        <p:txBody>
          <a:bodyPr/>
          <a:lstStyle/>
          <a:p>
            <a:r>
              <a:rPr lang="en-US" dirty="0" smtClean="0"/>
              <a:t>Applications: Testing for the Coefficient of Friction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71576"/>
            <a:ext cx="10972800" cy="4193547"/>
          </a:xfrm>
        </p:spPr>
        <p:txBody>
          <a:bodyPr/>
          <a:lstStyle/>
          <a:p>
            <a:r>
              <a:rPr lang="en-US" dirty="0" smtClean="0"/>
              <a:t>Get a block and attach it to the hook as in the picture below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Add a weight to the block</a:t>
            </a:r>
          </a:p>
          <a:p>
            <a:r>
              <a:rPr lang="en-US" dirty="0" smtClean="0"/>
              <a:t>In the Arduino IDE, go to Tools -&gt; Serial Plotter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062" t="36634" r="8220" b="37605"/>
          <a:stretch/>
        </p:blipFill>
        <p:spPr>
          <a:xfrm>
            <a:off x="1988598" y="1864310"/>
            <a:ext cx="7563774" cy="17666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4686" y="4590833"/>
            <a:ext cx="3213452" cy="122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593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for the Coefficient of Friction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85863"/>
            <a:ext cx="10972800" cy="4193547"/>
          </a:xfrm>
        </p:spPr>
        <p:txBody>
          <a:bodyPr/>
          <a:lstStyle/>
          <a:p>
            <a:r>
              <a:rPr lang="en-US" dirty="0" smtClean="0"/>
              <a:t>Once the Serial Plotter is up, pull on the force probe using the middle wooden piece</a:t>
            </a:r>
          </a:p>
          <a:p>
            <a:r>
              <a:rPr lang="en-US" dirty="0" smtClean="0"/>
              <a:t>You should get a plot like the one below: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393" y="3019656"/>
            <a:ext cx="5048250" cy="3032717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3027285" y="3282636"/>
            <a:ext cx="1447061" cy="445985"/>
          </a:xfrm>
          <a:prstGeom prst="straightConnector1">
            <a:avLst/>
          </a:prstGeom>
          <a:ln w="38100">
            <a:solidFill>
              <a:srgbClr val="074BB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978338" y="3631290"/>
            <a:ext cx="1152617" cy="27205"/>
          </a:xfrm>
          <a:prstGeom prst="straightConnector1">
            <a:avLst/>
          </a:prstGeom>
          <a:ln w="38100">
            <a:solidFill>
              <a:srgbClr val="074BB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216241" y="3505628"/>
            <a:ext cx="162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Force needed to overcome static friction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230183" y="3335329"/>
            <a:ext cx="1915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Force to maintain a constant velocity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33165" y="6143348"/>
            <a:ext cx="10076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It may take several tries to get a plot like the one below. Try it multiple times to get a baseline of what your values should look like. The way you hold it may affect what values you get.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441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the Coefficient of Friction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557339"/>
            <a:ext cx="10540753" cy="4193547"/>
          </a:xfrm>
        </p:spPr>
        <p:txBody>
          <a:bodyPr/>
          <a:lstStyle/>
          <a:p>
            <a:r>
              <a:rPr lang="en-US" dirty="0" smtClean="0"/>
              <a:t>Try the experiment several times with different weights (this will typicall</a:t>
            </a:r>
            <a:r>
              <a:rPr lang="en-US" dirty="0" smtClean="0"/>
              <a:t>y work better with heavy weights)</a:t>
            </a:r>
          </a:p>
          <a:p>
            <a:r>
              <a:rPr lang="en-US" dirty="0" smtClean="0"/>
              <a:t>To find the coefficient of static friction, you would make a table of normal force vs. max (peak) force</a:t>
            </a:r>
          </a:p>
          <a:p>
            <a:r>
              <a:rPr lang="en-US" dirty="0" smtClean="0"/>
              <a:t>Then, plot the results in Excel and have it produce a best fit linear equation. The linear coefficient should be the coefficient of static friction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26801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wyo_powerpoint_template1 [Read-Only]" id="{4B645B48-1D4D-4A7E-A227-940AAC3A88AC}" vid="{38082606-69BA-4892-877D-46BB1B9206B6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wyo_powerpoint_template1 [Read-Only]" id="{4B645B48-1D4D-4A7E-A227-940AAC3A88AC}" vid="{15DB65A0-2F0D-4341-9F81-3E8330120F27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wyo_powerpoint_template1" id="{9FF3FD94-2CC6-4AF9-A58C-0BFA3B8AC712}" vid="{5B2A707F-13DF-4D6B-B0E5-C888C232B2AD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wyo_powerpoint_template1" id="{9FF3FD94-2CC6-4AF9-A58C-0BFA3B8AC712}" vid="{86A0A6EA-5DAB-4AA0-8B81-BECB2D1136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uwyo_powerpoint_template1</Template>
  <TotalTime>3397</TotalTime>
  <Words>743</Words>
  <Application>Microsoft Office PowerPoint</Application>
  <PresentationFormat>Widescreen</PresentationFormat>
  <Paragraphs>89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Cambria Math</vt:lpstr>
      <vt:lpstr>Times New Roman</vt:lpstr>
      <vt:lpstr>Wingdings</vt:lpstr>
      <vt:lpstr>Custom Design</vt:lpstr>
      <vt:lpstr>1_Custom Design</vt:lpstr>
      <vt:lpstr>2_Custom Design</vt:lpstr>
      <vt:lpstr>3_Custom Design</vt:lpstr>
      <vt:lpstr>Force Probe By Jeffrey Wen</vt:lpstr>
      <vt:lpstr>Goals</vt:lpstr>
      <vt:lpstr>Applicable Education Standards</vt:lpstr>
      <vt:lpstr>Abstract</vt:lpstr>
      <vt:lpstr>Materials</vt:lpstr>
      <vt:lpstr>Force Sensitive Resistor (FSR)</vt:lpstr>
      <vt:lpstr>Voltage Divider</vt:lpstr>
      <vt:lpstr>Detecting the Force Applied</vt:lpstr>
      <vt:lpstr>Detecting the Force Applied</vt:lpstr>
      <vt:lpstr>The Force Probe</vt:lpstr>
      <vt:lpstr>Circuit Diagram</vt:lpstr>
      <vt:lpstr>Code</vt:lpstr>
      <vt:lpstr>Code: Continued</vt:lpstr>
      <vt:lpstr>Try it out</vt:lpstr>
      <vt:lpstr>Applications: Testing for the Coefficient of Friction</vt:lpstr>
      <vt:lpstr>Testing for the Coefficient of Friction</vt:lpstr>
      <vt:lpstr>Calculating the Coefficient of Friction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Sense Hat with Scratch</dc:title>
  <dc:creator>ESP</dc:creator>
  <cp:lastModifiedBy>Jeff Wen</cp:lastModifiedBy>
  <cp:revision>236</cp:revision>
  <dcterms:created xsi:type="dcterms:W3CDTF">2017-06-09T21:13:04Z</dcterms:created>
  <dcterms:modified xsi:type="dcterms:W3CDTF">2018-06-28T06:26:04Z</dcterms:modified>
</cp:coreProperties>
</file>