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0" r:id="rId4"/>
    <p:sldId id="261" r:id="rId5"/>
    <p:sldId id="258" r:id="rId6"/>
    <p:sldId id="265" r:id="rId7"/>
    <p:sldId id="266" r:id="rId8"/>
    <p:sldId id="263" r:id="rId9"/>
    <p:sldId id="267" r:id="rId10"/>
    <p:sldId id="264" r:id="rId11"/>
    <p:sldId id="259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5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3E422-6CAB-F746-A714-6EFE6BF0D230}" type="datetime1">
              <a:rPr lang="en-US" smtClean="0"/>
              <a:t>8/3/2017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A51A9-CDA6-D540-961D-04E3CAE49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2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49338-7832-C743-847A-FE072F7714B9}" type="datetime1">
              <a:rPr lang="en-US" smtClean="0"/>
              <a:t>8/3/2017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4E4A5-51EA-4005-93D5-A981696C0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832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4E4A5-51EA-4005-93D5-A981696C09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9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4E4A5-51EA-4005-93D5-A981696C09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0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4E4A5-51EA-4005-93D5-A981696C09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5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D5B8-B55D-F842-8C7E-CF92A4304E2D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8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427C0-73AF-C043-82D6-46147090D15F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2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B1E6-4844-A341-A2E1-B137A3A9C1F0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7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CDC-FC02-5240-A339-143D09AD5B83}" type="datetime1">
              <a:rPr lang="en-US" smtClean="0"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8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EE67-2D2E-C543-AFDA-32149760C4C0}" type="datetime1">
              <a:rPr lang="en-US" smtClean="0"/>
              <a:t>8/3/2017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99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2915-EC45-964F-BD59-C2CD8811361C}" type="datetime1">
              <a:rPr lang="en-US" smtClean="0"/>
              <a:t>8/3/2017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4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D49BC-A251-D844-B066-60E917D22541}" type="datetime1">
              <a:rPr lang="en-US" smtClean="0"/>
              <a:t>8/3/2017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5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70CE5-7297-F345-B69C-A338D8471D77}" type="datetime1">
              <a:rPr lang="en-US" smtClean="0"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5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A0C8E-354C-2846-A818-324F1CCF87BB}" type="datetime1">
              <a:rPr lang="en-US" smtClean="0"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8C84C-729F-C34A-92F2-C75F0E2AFD98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F1BF1-2378-B64B-B2E7-5E6187AA327D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8021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EBBCC-2B39-1849-A68B-FCF43F70048A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50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0477-9497-F642-98A8-420C2AF0E61E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324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C655C-316C-8541-979C-9D2FEB8AE921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3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450DB-F6DC-CF49-A336-5052948E72EC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1001-960E-9B46-9BF9-6ECA47AC8BE6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3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3950F-F95D-7C47-974F-2B8D31F8E968}" type="datetime1">
              <a:rPr lang="en-US" smtClean="0"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B1FBF-1D6A-4196-8B37-CE4AE72AEF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and Analysis of Behavioral Data During a Saccadic Eye Movement </a:t>
            </a:r>
            <a:r>
              <a:rPr lang="en-US" dirty="0" smtClean="0"/>
              <a:t>Task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Jeffrey Wen</a:t>
            </a:r>
          </a:p>
          <a:p>
            <a:r>
              <a:rPr lang="en-US" dirty="0" smtClean="0"/>
              <a:t>With: Dr. Nategh, Amir </a:t>
            </a:r>
            <a:r>
              <a:rPr lang="en-US" dirty="0" err="1" smtClean="0"/>
              <a:t>Akbarian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243" y="491413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243" y="1655861"/>
            <a:ext cx="8703039" cy="5202139"/>
          </a:xfrm>
        </p:spPr>
        <p:txBody>
          <a:bodyPr>
            <a:normAutofit/>
          </a:bodyPr>
          <a:lstStyle/>
          <a:p>
            <a:r>
              <a:rPr lang="en-US" dirty="0" smtClean="0"/>
              <a:t>Visual systems use rapid  eye movements, saccades, to bring objects of interest into focus for further processing</a:t>
            </a:r>
          </a:p>
          <a:p>
            <a:r>
              <a:rPr lang="en-US" dirty="0" smtClean="0"/>
              <a:t>Previous studies have found different temporal and spatial phenomenon in perception during saccades</a:t>
            </a:r>
          </a:p>
          <a:p>
            <a:pPr lvl="1"/>
            <a:r>
              <a:rPr lang="en-US" dirty="0"/>
              <a:t>Perceived Spatial Compression (</a:t>
            </a:r>
            <a:r>
              <a:rPr lang="en-US" dirty="0" err="1" smtClean="0"/>
              <a:t>Morrone</a:t>
            </a:r>
            <a:r>
              <a:rPr lang="en-US" dirty="0" smtClean="0"/>
              <a:t> et al,. 1997)</a:t>
            </a:r>
          </a:p>
          <a:p>
            <a:pPr lvl="1"/>
            <a:r>
              <a:rPr lang="en-US" dirty="0" smtClean="0"/>
              <a:t>Perceived Temporal Compression (Ross et al,. 2005)</a:t>
            </a:r>
          </a:p>
          <a:p>
            <a:r>
              <a:rPr lang="en-US" dirty="0" smtClean="0"/>
              <a:t>What effects in temporal perception can be seen with the comparison of </a:t>
            </a:r>
            <a:r>
              <a:rPr lang="en-US" dirty="0" err="1" smtClean="0"/>
              <a:t>perisaccadic</a:t>
            </a:r>
            <a:r>
              <a:rPr lang="en-US" dirty="0" smtClean="0"/>
              <a:t> visual stimuli and fixation auditory stimuli?</a:t>
            </a:r>
          </a:p>
          <a:p>
            <a:r>
              <a:rPr lang="en-US" dirty="0" smtClean="0"/>
              <a:t>Does the spatial location of stimuli play a role in temporal perception?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4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80"/>
          <p:cNvSpPr/>
          <p:nvPr/>
        </p:nvSpPr>
        <p:spPr>
          <a:xfrm>
            <a:off x="7288222" y="1850934"/>
            <a:ext cx="4673427" cy="232404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79898" y="1870864"/>
            <a:ext cx="6400021" cy="23000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32" y="211192"/>
            <a:ext cx="8596668" cy="1320800"/>
          </a:xfrm>
        </p:spPr>
        <p:txBody>
          <a:bodyPr/>
          <a:lstStyle/>
          <a:p>
            <a:r>
              <a:rPr lang="en-US" dirty="0" smtClean="0"/>
              <a:t>The Experiment: Temporal Perception Mapping with Fixed Visual 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571" y="1421097"/>
            <a:ext cx="8596668" cy="45215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Experiment: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Goal</a:t>
            </a:r>
            <a:r>
              <a:rPr lang="en-US" dirty="0"/>
              <a:t>: To examine the effects of saccades and stimulus location on perceived </a:t>
            </a:r>
            <a:r>
              <a:rPr lang="en-US" dirty="0" smtClean="0"/>
              <a:t>time</a:t>
            </a:r>
            <a:endParaRPr lang="en-US" dirty="0"/>
          </a:p>
          <a:p>
            <a:r>
              <a:rPr lang="en-US" dirty="0"/>
              <a:t>Primary Deliverables: Plots illustrating the observed temporal effects and a literature-based hypothesis for the cause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960663" y="2427392"/>
            <a:ext cx="127169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949358" y="2427392"/>
            <a:ext cx="127169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70984" y="2767882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68158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56853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54027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62505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465331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59679" y="2777519"/>
            <a:ext cx="127169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23631" y="1937911"/>
            <a:ext cx="74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Target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6751" y="1954154"/>
            <a:ext cx="979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Fixation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365767" y="2539846"/>
            <a:ext cx="12700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392285" y="3126850"/>
            <a:ext cx="33886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1      2     3      4     5      6     7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	     Location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3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9197437" y="2548146"/>
            <a:ext cx="747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280447" y="2539847"/>
            <a:ext cx="0" cy="2241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280447" y="2755650"/>
            <a:ext cx="2498582" cy="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8757488" y="3212157"/>
            <a:ext cx="439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9189138" y="2979754"/>
            <a:ext cx="8300" cy="2407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9189137" y="2979753"/>
            <a:ext cx="2614795" cy="249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740886" y="3643766"/>
            <a:ext cx="9629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9695494" y="3403062"/>
            <a:ext cx="8301" cy="232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695494" y="3394761"/>
            <a:ext cx="21582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9911319" y="3403062"/>
            <a:ext cx="8300" cy="232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9911318" y="3635467"/>
            <a:ext cx="340339" cy="82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10259958" y="3394762"/>
            <a:ext cx="0" cy="232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0268259" y="3394761"/>
            <a:ext cx="215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0475782" y="3386462"/>
            <a:ext cx="8301" cy="2490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0484083" y="3643766"/>
            <a:ext cx="13115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8757488" y="4058773"/>
            <a:ext cx="2199749" cy="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 flipV="1">
            <a:off x="10948936" y="3818069"/>
            <a:ext cx="8302" cy="249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0948936" y="3818068"/>
            <a:ext cx="1577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11098352" y="3818069"/>
            <a:ext cx="1" cy="2407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1106653" y="4067073"/>
            <a:ext cx="1909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11297575" y="3818069"/>
            <a:ext cx="8302" cy="249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1297575" y="3818069"/>
            <a:ext cx="1577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1438691" y="3818069"/>
            <a:ext cx="8301" cy="232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1463594" y="4067074"/>
            <a:ext cx="34033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9280447" y="1958834"/>
            <a:ext cx="612194" cy="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9909243" y="1958834"/>
            <a:ext cx="240727" cy="38180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10149970" y="2332341"/>
            <a:ext cx="1629059" cy="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7578755" y="1884134"/>
            <a:ext cx="128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Eye Position</a:t>
            </a:r>
            <a:endParaRPr lang="en-US" sz="1400" dirty="0"/>
          </a:p>
        </p:txBody>
      </p:sp>
      <p:sp>
        <p:nvSpPr>
          <p:cNvPr id="145" name="TextBox 144"/>
          <p:cNvSpPr txBox="1"/>
          <p:nvPr/>
        </p:nvSpPr>
        <p:spPr>
          <a:xfrm>
            <a:off x="7901532" y="2498009"/>
            <a:ext cx="841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Fixation</a:t>
            </a:r>
            <a:endParaRPr lang="en-US" sz="1400" dirty="0"/>
          </a:p>
        </p:txBody>
      </p:sp>
      <p:sp>
        <p:nvSpPr>
          <p:cNvPr id="146" name="TextBox 145"/>
          <p:cNvSpPr txBox="1"/>
          <p:nvPr/>
        </p:nvSpPr>
        <p:spPr>
          <a:xfrm>
            <a:off x="8045531" y="2927648"/>
            <a:ext cx="749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Target</a:t>
            </a:r>
            <a:endParaRPr lang="en-US" sz="14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471489" y="3337353"/>
            <a:ext cx="128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Visual Stimuli</a:t>
            </a:r>
            <a:endParaRPr lang="en-US" sz="1400" dirty="0"/>
          </a:p>
        </p:txBody>
      </p:sp>
      <p:sp>
        <p:nvSpPr>
          <p:cNvPr id="148" name="TextBox 147"/>
          <p:cNvSpPr txBox="1"/>
          <p:nvPr/>
        </p:nvSpPr>
        <p:spPr>
          <a:xfrm>
            <a:off x="7276781" y="3788559"/>
            <a:ext cx="1655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Auditory Stimuli</a:t>
            </a:r>
            <a:endParaRPr lang="en-US" sz="1400" dirty="0"/>
          </a:p>
        </p:txBody>
      </p:sp>
      <p:cxnSp>
        <p:nvCxnSpPr>
          <p:cNvPr id="162" name="Straight Connector 161"/>
          <p:cNvCxnSpPr/>
          <p:nvPr/>
        </p:nvCxnSpPr>
        <p:spPr>
          <a:xfrm flipH="1">
            <a:off x="8740886" y="1950536"/>
            <a:ext cx="448250" cy="83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>
            <a:off x="8740887" y="2548146"/>
            <a:ext cx="46485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9172535" y="1950537"/>
            <a:ext cx="124514" cy="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2" name="Rectangle 181"/>
          <p:cNvSpPr/>
          <p:nvPr/>
        </p:nvSpPr>
        <p:spPr>
          <a:xfrm>
            <a:off x="10882527" y="1867534"/>
            <a:ext cx="1012714" cy="228254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10459180" y="1875834"/>
            <a:ext cx="1469265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10243355" y="1870531"/>
            <a:ext cx="1704675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9886416" y="1870531"/>
            <a:ext cx="1995208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9687193" y="1895432"/>
            <a:ext cx="2194429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9263845" y="1870531"/>
            <a:ext cx="2642681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9147632" y="1853931"/>
            <a:ext cx="2758893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8724284" y="1870531"/>
            <a:ext cx="3182241" cy="227424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extBox 189"/>
          <p:cNvSpPr txBox="1"/>
          <p:nvPr/>
        </p:nvSpPr>
        <p:spPr>
          <a:xfrm>
            <a:off x="9333236" y="1555126"/>
            <a:ext cx="727499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Signals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0579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5" grpId="2" animBg="1"/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0" grpId="2" animBg="1"/>
      <p:bldP spid="10" grpId="3" animBg="1"/>
      <p:bldP spid="10" grpId="4" animBg="1"/>
      <p:bldP spid="11" grpId="0" animBg="1"/>
      <p:bldP spid="12" grpId="0" animBg="1"/>
      <p:bldP spid="13" grpId="0"/>
      <p:bldP spid="14" grpId="0"/>
      <p:bldP spid="14" grpId="1"/>
      <p:bldP spid="14" grpId="2"/>
      <p:bldP spid="20" grpId="0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30" y="208448"/>
            <a:ext cx="8596668" cy="1320800"/>
          </a:xfrm>
        </p:spPr>
        <p:txBody>
          <a:bodyPr/>
          <a:lstStyle/>
          <a:p>
            <a:r>
              <a:rPr lang="en-US" dirty="0" smtClean="0"/>
              <a:t>Methods: Psychometric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030" y="756529"/>
            <a:ext cx="8596668" cy="3880773"/>
          </a:xfrm>
        </p:spPr>
        <p:txBody>
          <a:bodyPr/>
          <a:lstStyle/>
          <a:p>
            <a:r>
              <a:rPr lang="en-US" dirty="0"/>
              <a:t>Psychometric Function: the relationship between a change in stimulus and a subject’s response (a model used for quantifying detection or discrimination tasks)</a:t>
            </a:r>
          </a:p>
          <a:p>
            <a:r>
              <a:rPr lang="en-US" dirty="0" smtClean="0"/>
              <a:t>Obtained by </a:t>
            </a:r>
            <a:r>
              <a:rPr lang="en-US" dirty="0"/>
              <a:t>fitting a Gaussian cumulative distribution function over the measured responses</a:t>
            </a:r>
          </a:p>
          <a:p>
            <a:r>
              <a:rPr lang="en-US" dirty="0" smtClean="0"/>
              <a:t>Point </a:t>
            </a:r>
            <a:r>
              <a:rPr lang="en-US" dirty="0"/>
              <a:t>of Subjective Equality (PSE) – the point which the subject is equally likely to answer one way as the other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608" y="3101133"/>
            <a:ext cx="3698632" cy="344981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61879" y="5511300"/>
            <a:ext cx="2805717" cy="1743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90542" y="6161709"/>
            <a:ext cx="2805717" cy="1743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>
            <a:off x="4748086" y="5354818"/>
            <a:ext cx="205895" cy="194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53981" y="5044190"/>
            <a:ext cx="54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6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882" y="185774"/>
            <a:ext cx="10515600" cy="8314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Results: Perceived Time </a:t>
            </a:r>
            <a:r>
              <a:rPr lang="en-US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Expansion </a:t>
            </a:r>
            <a:r>
              <a:rPr lang="en-US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During </a:t>
            </a:r>
            <a:br>
              <a:rPr lang="en-US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Saccade</a:t>
            </a:r>
            <a:endParaRPr lang="en-US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7097"/>
            <a:ext cx="3959741" cy="4351338"/>
          </a:xfrm>
        </p:spPr>
        <p:txBody>
          <a:bodyPr/>
          <a:lstStyle/>
          <a:p>
            <a:r>
              <a:rPr lang="en-US" dirty="0" smtClean="0"/>
              <a:t>Fixation PSE = 143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err="1" smtClean="0"/>
              <a:t>Perisaccadic</a:t>
            </a:r>
            <a:r>
              <a:rPr lang="en-US" dirty="0" smtClean="0"/>
              <a:t> PSE = 182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Shift in PSE to the right: temporal expansion (39 </a:t>
            </a:r>
            <a:r>
              <a:rPr lang="en-US" dirty="0" err="1" smtClean="0"/>
              <a:t>ms</a:t>
            </a:r>
            <a:r>
              <a:rPr lang="en-US" dirty="0" smtClean="0"/>
              <a:t>)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85531" y="4734765"/>
            <a:ext cx="7315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4494" y="2744383"/>
            <a:ext cx="1776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MC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77" y="3074131"/>
            <a:ext cx="4705249" cy="34497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78" y="3055206"/>
            <a:ext cx="4693936" cy="3460413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1934118" y="4722786"/>
            <a:ext cx="6806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097" y="3016028"/>
            <a:ext cx="5021298" cy="35576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52604" y="2739080"/>
            <a:ext cx="1776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RJ</a:t>
            </a:r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771939" y="2013908"/>
            <a:ext cx="39597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Shift in PSE to the right: temporal expansion (34 </a:t>
            </a:r>
            <a:r>
              <a:rPr lang="en-US" dirty="0" err="1" smtClean="0"/>
              <a:t>ms</a:t>
            </a:r>
            <a:r>
              <a:rPr lang="en-US" dirty="0" smtClean="0"/>
              <a:t>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258322" y="4714070"/>
            <a:ext cx="6292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3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35695"/>
            <a:ext cx="8596668" cy="1320800"/>
          </a:xfrm>
        </p:spPr>
        <p:txBody>
          <a:bodyPr/>
          <a:lstStyle/>
          <a:p>
            <a:r>
              <a:rPr lang="en-US" dirty="0" smtClean="0"/>
              <a:t>Results: Psychometric Functions Across Time Relative to Saccade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34" y="1753882"/>
            <a:ext cx="8596668" cy="3880773"/>
          </a:xfrm>
        </p:spPr>
        <p:txBody>
          <a:bodyPr/>
          <a:lstStyle/>
          <a:p>
            <a:r>
              <a:rPr lang="en-US" dirty="0" smtClean="0"/>
              <a:t>Allows us to see the change in PSE across time</a:t>
            </a:r>
          </a:p>
          <a:p>
            <a:r>
              <a:rPr lang="en-US" dirty="0" smtClean="0"/>
              <a:t>Maximum PSE occurs between 100ms to 50ms before saccade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 descr="TPM 6 M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151" y="2780552"/>
            <a:ext cx="4261810" cy="36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32" y="269294"/>
            <a:ext cx="8596668" cy="1320800"/>
          </a:xfrm>
        </p:spPr>
        <p:txBody>
          <a:bodyPr/>
          <a:lstStyle/>
          <a:p>
            <a:r>
              <a:rPr lang="en-US" dirty="0" smtClean="0"/>
              <a:t>Maximum PSE between 100ms and 50ms before Saccade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2277" y="-1812257"/>
            <a:ext cx="4838700" cy="419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24651" y="1709831"/>
            <a:ext cx="151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MC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02228" y="1712828"/>
            <a:ext cx="151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RJ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Task 6 RJ CBar Lab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59" y="2139076"/>
            <a:ext cx="3933308" cy="3455226"/>
          </a:xfrm>
          <a:prstGeom prst="rect">
            <a:avLst/>
          </a:prstGeom>
        </p:spPr>
      </p:pic>
      <p:pic>
        <p:nvPicPr>
          <p:cNvPr id="20" name="Picture 19" descr="Screen Shot 2017-07-28 at 4.06.4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67" y="2156886"/>
            <a:ext cx="3613082" cy="3454015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flipH="1">
            <a:off x="3249293" y="3512669"/>
            <a:ext cx="1" cy="423351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994221" y="3516324"/>
            <a:ext cx="1" cy="423351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7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99" y="487490"/>
            <a:ext cx="8596668" cy="1320800"/>
          </a:xfrm>
        </p:spPr>
        <p:txBody>
          <a:bodyPr/>
          <a:lstStyle/>
          <a:p>
            <a:r>
              <a:rPr lang="en-US" dirty="0" smtClean="0"/>
              <a:t>Results: Temporal Effects as a Function of Spatial Location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8077" y="3560877"/>
            <a:ext cx="3427775" cy="2996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3078" y="3167797"/>
            <a:ext cx="152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MC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718" y="3575465"/>
            <a:ext cx="3682140" cy="29032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40918" y="3210538"/>
            <a:ext cx="152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RJ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46803" y="1745415"/>
            <a:ext cx="530496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General Trends:</a:t>
            </a:r>
          </a:p>
          <a:p>
            <a:pPr lvl="1"/>
            <a:r>
              <a:rPr lang="en-US" dirty="0" smtClean="0"/>
              <a:t>Maximum or local maximum around Location 2 and 6</a:t>
            </a:r>
          </a:p>
          <a:p>
            <a:pPr lvl="1"/>
            <a:r>
              <a:rPr lang="en-US" dirty="0" smtClean="0"/>
              <a:t>Minimum or local minimum around Location 4</a:t>
            </a:r>
          </a:p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200519" y="6492875"/>
            <a:ext cx="683339" cy="365125"/>
          </a:xfrm>
        </p:spPr>
        <p:txBody>
          <a:bodyPr/>
          <a:lstStyle/>
          <a:p>
            <a:fld id="{8A9B1FBF-1D6A-4196-8B37-CE4AE72AEFAF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74816" y="1663779"/>
            <a:ext cx="127416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863511" y="1663779"/>
            <a:ext cx="127416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385137" y="2004269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82311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871006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368180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876658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379484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373832" y="2013906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637784" y="1174298"/>
            <a:ext cx="74451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Target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550904" y="1190541"/>
            <a:ext cx="9818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Fixation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7260601" y="1742473"/>
            <a:ext cx="1273850" cy="0"/>
          </a:xfrm>
          <a:prstGeom prst="straightConnector1">
            <a:avLst/>
          </a:prstGeom>
          <a:ln>
            <a:noFill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273234" y="2280235"/>
            <a:ext cx="339527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1      2     3      4     5      6     7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	     Location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34898"/>
            <a:ext cx="8843840" cy="1320800"/>
          </a:xfrm>
        </p:spPr>
        <p:txBody>
          <a:bodyPr/>
          <a:lstStyle/>
          <a:p>
            <a:r>
              <a:rPr lang="en-US" dirty="0" smtClean="0"/>
              <a:t>Results: Change in PSE Varies By Location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776945" y="1413576"/>
            <a:ext cx="5382350" cy="3880773"/>
          </a:xfrm>
        </p:spPr>
        <p:txBody>
          <a:bodyPr/>
          <a:lstStyle/>
          <a:p>
            <a:r>
              <a:rPr lang="en-US" dirty="0" smtClean="0"/>
              <a:t>Peaks at Location 2 and 6</a:t>
            </a:r>
          </a:p>
          <a:p>
            <a:r>
              <a:rPr lang="en-US" dirty="0" smtClean="0"/>
              <a:t>Valley at Location 4</a:t>
            </a:r>
          </a:p>
          <a:p>
            <a:r>
              <a:rPr lang="en-US" dirty="0" smtClean="0"/>
              <a:t>Maximums occur between 100ms to 50ms before saccade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16320" y="1730180"/>
            <a:ext cx="127416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905015" y="1730180"/>
            <a:ext cx="127416" cy="1199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26641" y="2070670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923815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912510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409684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918162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420988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415336" y="2080307"/>
            <a:ext cx="127416" cy="11992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679288" y="1240699"/>
            <a:ext cx="74451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Target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8592408" y="1256942"/>
            <a:ext cx="9818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Fixation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302105" y="1808874"/>
            <a:ext cx="1273850" cy="0"/>
          </a:xfrm>
          <a:prstGeom prst="straightConnector1">
            <a:avLst/>
          </a:prstGeom>
          <a:ln>
            <a:noFill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273234" y="2280235"/>
            <a:ext cx="339527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1      2     3      4     5      6     7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	     Location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Averaged Spatiotemporal 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76" y="3055897"/>
            <a:ext cx="3954129" cy="315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Verification: Temporal Perception Mapping </a:t>
            </a:r>
            <a:r>
              <a:rPr lang="mr-IN" dirty="0" smtClean="0"/>
              <a:t>–</a:t>
            </a:r>
            <a:r>
              <a:rPr lang="en-US" dirty="0" smtClean="0"/>
              <a:t> Auditory Stimuli Fixed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431" y="1820283"/>
            <a:ext cx="8596668" cy="3880773"/>
          </a:xfrm>
        </p:spPr>
        <p:txBody>
          <a:bodyPr/>
          <a:lstStyle/>
          <a:p>
            <a:r>
              <a:rPr lang="en-US" dirty="0" smtClean="0"/>
              <a:t>Same experimental setup except the auditory stimuli duration was fixed and visual stimuli duration was varied</a:t>
            </a:r>
          </a:p>
          <a:p>
            <a:r>
              <a:rPr lang="en-US" dirty="0" smtClean="0"/>
              <a:t>Same result of perceived temporal expansion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79" y="3297831"/>
            <a:ext cx="4286322" cy="302688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830619" y="4747687"/>
            <a:ext cx="52295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49942" y="2971454"/>
            <a:ext cx="1460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AA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076" y="3327631"/>
            <a:ext cx="4420525" cy="3030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24147" y="2996355"/>
            <a:ext cx="147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Subject MC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064097" y="4772587"/>
            <a:ext cx="30713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5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35" y="979665"/>
            <a:ext cx="8596668" cy="459803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Temporal expansion effect seen when the delay between visual stimuli occurs during saccade</a:t>
            </a:r>
          </a:p>
          <a:p>
            <a:r>
              <a:rPr lang="en-US" dirty="0" smtClean="0"/>
              <a:t>The temporal expansion is similar to that seen during </a:t>
            </a:r>
            <a:r>
              <a:rPr lang="en-US" dirty="0" err="1" smtClean="0"/>
              <a:t>chronostasis</a:t>
            </a:r>
            <a:endParaRPr lang="en-US" dirty="0" smtClean="0"/>
          </a:p>
          <a:p>
            <a:pPr lvl="1"/>
            <a:r>
              <a:rPr lang="en-US" dirty="0" err="1" smtClean="0"/>
              <a:t>Chronostasis</a:t>
            </a:r>
            <a:r>
              <a:rPr lang="en-US" dirty="0" smtClean="0"/>
              <a:t> is a perceived expansion of time after a </a:t>
            </a:r>
            <a:r>
              <a:rPr lang="en-US" dirty="0"/>
              <a:t>voluntary action (Park </a:t>
            </a:r>
            <a:r>
              <a:rPr lang="en-US" dirty="0" smtClean="0"/>
              <a:t>et al., </a:t>
            </a:r>
            <a:r>
              <a:rPr lang="en-US" dirty="0"/>
              <a:t>2003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Believed to be a result of the brain increasing the speed of its internal clock ticks during saccade (Park et al., 2003)</a:t>
            </a:r>
          </a:p>
          <a:p>
            <a:r>
              <a:rPr lang="en-US" dirty="0" smtClean="0"/>
              <a:t>Additional experiments could tell if saccade size makes a difference or if expansion is proportional to the delay duration</a:t>
            </a:r>
          </a:p>
          <a:p>
            <a:r>
              <a:rPr lang="en-US" dirty="0" smtClean="0"/>
              <a:t>Previous studies have found auditory stimuli is perceived as longer than visual stimuli (</a:t>
            </a:r>
            <a:r>
              <a:rPr lang="en-US" dirty="0" err="1" smtClean="0"/>
              <a:t>Wearden</a:t>
            </a:r>
            <a:r>
              <a:rPr lang="en-US" dirty="0" smtClean="0"/>
              <a:t> et al., 2006) due to shorter internal clock ticks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98186" y="6161943"/>
            <a:ext cx="683339" cy="365125"/>
          </a:xfrm>
        </p:spPr>
        <p:txBody>
          <a:bodyPr/>
          <a:lstStyle/>
          <a:p>
            <a:fld id="{8A9B1FBF-1D6A-4196-8B37-CE4AE72AEFAF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 descr="Screen Shot 2017-07-28 at 4.06.4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84" y="2078263"/>
            <a:ext cx="3613082" cy="3454015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4482505" y="2345021"/>
            <a:ext cx="705580" cy="2705850"/>
          </a:xfrm>
          <a:custGeom>
            <a:avLst/>
            <a:gdLst>
              <a:gd name="connsiteX0" fmla="*/ 0 w 705580"/>
              <a:gd name="connsiteY0" fmla="*/ 0 h 2705850"/>
              <a:gd name="connsiteX1" fmla="*/ 0 w 705580"/>
              <a:gd name="connsiteY1" fmla="*/ 0 h 2705850"/>
              <a:gd name="connsiteX2" fmla="*/ 8301 w 705580"/>
              <a:gd name="connsiteY2" fmla="*/ 356907 h 2705850"/>
              <a:gd name="connsiteX3" fmla="*/ 24903 w 705580"/>
              <a:gd name="connsiteY3" fmla="*/ 381807 h 2705850"/>
              <a:gd name="connsiteX4" fmla="*/ 33204 w 705580"/>
              <a:gd name="connsiteY4" fmla="*/ 406708 h 2705850"/>
              <a:gd name="connsiteX5" fmla="*/ 58107 w 705580"/>
              <a:gd name="connsiteY5" fmla="*/ 423308 h 2705850"/>
              <a:gd name="connsiteX6" fmla="*/ 74709 w 705580"/>
              <a:gd name="connsiteY6" fmla="*/ 448209 h 2705850"/>
              <a:gd name="connsiteX7" fmla="*/ 99612 w 705580"/>
              <a:gd name="connsiteY7" fmla="*/ 456509 h 2705850"/>
              <a:gd name="connsiteX8" fmla="*/ 149417 w 705580"/>
              <a:gd name="connsiteY8" fmla="*/ 506310 h 2705850"/>
              <a:gd name="connsiteX9" fmla="*/ 149417 w 705580"/>
              <a:gd name="connsiteY9" fmla="*/ 506310 h 2705850"/>
              <a:gd name="connsiteX10" fmla="*/ 166019 w 705580"/>
              <a:gd name="connsiteY10" fmla="*/ 531210 h 2705850"/>
              <a:gd name="connsiteX11" fmla="*/ 207524 w 705580"/>
              <a:gd name="connsiteY11" fmla="*/ 572711 h 2705850"/>
              <a:gd name="connsiteX12" fmla="*/ 224126 w 705580"/>
              <a:gd name="connsiteY12" fmla="*/ 597611 h 2705850"/>
              <a:gd name="connsiteX13" fmla="*/ 273931 w 705580"/>
              <a:gd name="connsiteY13" fmla="*/ 630812 h 2705850"/>
              <a:gd name="connsiteX14" fmla="*/ 298834 w 705580"/>
              <a:gd name="connsiteY14" fmla="*/ 655712 h 2705850"/>
              <a:gd name="connsiteX15" fmla="*/ 348640 w 705580"/>
              <a:gd name="connsiteY15" fmla="*/ 722114 h 2705850"/>
              <a:gd name="connsiteX16" fmla="*/ 398445 w 705580"/>
              <a:gd name="connsiteY16" fmla="*/ 788515 h 2705850"/>
              <a:gd name="connsiteX17" fmla="*/ 439950 w 705580"/>
              <a:gd name="connsiteY17" fmla="*/ 838316 h 2705850"/>
              <a:gd name="connsiteX18" fmla="*/ 481455 w 705580"/>
              <a:gd name="connsiteY18" fmla="*/ 888117 h 2705850"/>
              <a:gd name="connsiteX19" fmla="*/ 506357 w 705580"/>
              <a:gd name="connsiteY19" fmla="*/ 904717 h 2705850"/>
              <a:gd name="connsiteX20" fmla="*/ 556163 w 705580"/>
              <a:gd name="connsiteY20" fmla="*/ 946218 h 2705850"/>
              <a:gd name="connsiteX21" fmla="*/ 589367 w 705580"/>
              <a:gd name="connsiteY21" fmla="*/ 996019 h 2705850"/>
              <a:gd name="connsiteX22" fmla="*/ 605969 w 705580"/>
              <a:gd name="connsiteY22" fmla="*/ 1020919 h 2705850"/>
              <a:gd name="connsiteX23" fmla="*/ 614270 w 705580"/>
              <a:gd name="connsiteY23" fmla="*/ 1045819 h 2705850"/>
              <a:gd name="connsiteX24" fmla="*/ 639172 w 705580"/>
              <a:gd name="connsiteY24" fmla="*/ 1062420 h 2705850"/>
              <a:gd name="connsiteX25" fmla="*/ 680677 w 705580"/>
              <a:gd name="connsiteY25" fmla="*/ 1137121 h 2705850"/>
              <a:gd name="connsiteX26" fmla="*/ 688978 w 705580"/>
              <a:gd name="connsiteY26" fmla="*/ 1178622 h 2705850"/>
              <a:gd name="connsiteX27" fmla="*/ 697279 w 705580"/>
              <a:gd name="connsiteY27" fmla="*/ 1278224 h 2705850"/>
              <a:gd name="connsiteX28" fmla="*/ 705580 w 705580"/>
              <a:gd name="connsiteY28" fmla="*/ 1303124 h 2705850"/>
              <a:gd name="connsiteX29" fmla="*/ 697279 w 705580"/>
              <a:gd name="connsiteY29" fmla="*/ 1386126 h 2705850"/>
              <a:gd name="connsiteX30" fmla="*/ 680677 w 705580"/>
              <a:gd name="connsiteY30" fmla="*/ 1452527 h 2705850"/>
              <a:gd name="connsiteX31" fmla="*/ 647473 w 705580"/>
              <a:gd name="connsiteY31" fmla="*/ 1494028 h 2705850"/>
              <a:gd name="connsiteX32" fmla="*/ 630871 w 705580"/>
              <a:gd name="connsiteY32" fmla="*/ 1518928 h 2705850"/>
              <a:gd name="connsiteX33" fmla="*/ 589367 w 705580"/>
              <a:gd name="connsiteY33" fmla="*/ 1552129 h 2705850"/>
              <a:gd name="connsiteX34" fmla="*/ 531260 w 705580"/>
              <a:gd name="connsiteY34" fmla="*/ 1618530 h 2705850"/>
              <a:gd name="connsiteX35" fmla="*/ 522959 w 705580"/>
              <a:gd name="connsiteY35" fmla="*/ 1643430 h 2705850"/>
              <a:gd name="connsiteX36" fmla="*/ 481455 w 705580"/>
              <a:gd name="connsiteY36" fmla="*/ 1676631 h 2705850"/>
              <a:gd name="connsiteX37" fmla="*/ 456552 w 705580"/>
              <a:gd name="connsiteY37" fmla="*/ 1701531 h 2705850"/>
              <a:gd name="connsiteX38" fmla="*/ 406746 w 705580"/>
              <a:gd name="connsiteY38" fmla="*/ 1734732 h 2705850"/>
              <a:gd name="connsiteX39" fmla="*/ 340339 w 705580"/>
              <a:gd name="connsiteY39" fmla="*/ 1784533 h 2705850"/>
              <a:gd name="connsiteX40" fmla="*/ 315436 w 705580"/>
              <a:gd name="connsiteY40" fmla="*/ 1826034 h 2705850"/>
              <a:gd name="connsiteX41" fmla="*/ 257329 w 705580"/>
              <a:gd name="connsiteY41" fmla="*/ 1892435 h 2705850"/>
              <a:gd name="connsiteX42" fmla="*/ 199223 w 705580"/>
              <a:gd name="connsiteY42" fmla="*/ 1958836 h 2705850"/>
              <a:gd name="connsiteX43" fmla="*/ 190922 w 705580"/>
              <a:gd name="connsiteY43" fmla="*/ 1983737 h 2705850"/>
              <a:gd name="connsiteX44" fmla="*/ 157718 w 705580"/>
              <a:gd name="connsiteY44" fmla="*/ 2033537 h 2705850"/>
              <a:gd name="connsiteX45" fmla="*/ 157718 w 705580"/>
              <a:gd name="connsiteY45" fmla="*/ 2324043 h 2705850"/>
              <a:gd name="connsiteX46" fmla="*/ 149417 w 705580"/>
              <a:gd name="connsiteY46" fmla="*/ 2705850 h 270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705580" h="2705850">
                <a:moveTo>
                  <a:pt x="0" y="0"/>
                </a:moveTo>
                <a:lnTo>
                  <a:pt x="0" y="0"/>
                </a:lnTo>
                <a:cubicBezTo>
                  <a:pt x="2767" y="118969"/>
                  <a:pt x="556" y="238158"/>
                  <a:pt x="8301" y="356907"/>
                </a:cubicBezTo>
                <a:cubicBezTo>
                  <a:pt x="8950" y="366862"/>
                  <a:pt x="20441" y="372885"/>
                  <a:pt x="24903" y="381807"/>
                </a:cubicBezTo>
                <a:cubicBezTo>
                  <a:pt x="28816" y="389633"/>
                  <a:pt x="27738" y="399876"/>
                  <a:pt x="33204" y="406708"/>
                </a:cubicBezTo>
                <a:cubicBezTo>
                  <a:pt x="39436" y="414498"/>
                  <a:pt x="49806" y="417775"/>
                  <a:pt x="58107" y="423308"/>
                </a:cubicBezTo>
                <a:cubicBezTo>
                  <a:pt x="63641" y="431608"/>
                  <a:pt x="66919" y="441977"/>
                  <a:pt x="74709" y="448209"/>
                </a:cubicBezTo>
                <a:cubicBezTo>
                  <a:pt x="81542" y="453675"/>
                  <a:pt x="92705" y="451137"/>
                  <a:pt x="99612" y="456509"/>
                </a:cubicBezTo>
                <a:cubicBezTo>
                  <a:pt x="118145" y="470922"/>
                  <a:pt x="132815" y="489710"/>
                  <a:pt x="149417" y="506310"/>
                </a:cubicBezTo>
                <a:lnTo>
                  <a:pt x="149417" y="506310"/>
                </a:lnTo>
                <a:cubicBezTo>
                  <a:pt x="154951" y="514610"/>
                  <a:pt x="159450" y="523703"/>
                  <a:pt x="166019" y="531210"/>
                </a:cubicBezTo>
                <a:cubicBezTo>
                  <a:pt x="178903" y="545933"/>
                  <a:pt x="196671" y="556433"/>
                  <a:pt x="207524" y="572711"/>
                </a:cubicBezTo>
                <a:cubicBezTo>
                  <a:pt x="213058" y="581011"/>
                  <a:pt x="216618" y="591042"/>
                  <a:pt x="224126" y="597611"/>
                </a:cubicBezTo>
                <a:cubicBezTo>
                  <a:pt x="239142" y="610749"/>
                  <a:pt x="259822" y="616704"/>
                  <a:pt x="273931" y="630812"/>
                </a:cubicBezTo>
                <a:cubicBezTo>
                  <a:pt x="282232" y="639112"/>
                  <a:pt x="291627" y="646446"/>
                  <a:pt x="298834" y="655712"/>
                </a:cubicBezTo>
                <a:cubicBezTo>
                  <a:pt x="364544" y="740188"/>
                  <a:pt x="306882" y="680358"/>
                  <a:pt x="348640" y="722114"/>
                </a:cubicBezTo>
                <a:cubicBezTo>
                  <a:pt x="370237" y="786897"/>
                  <a:pt x="334859" y="693147"/>
                  <a:pt x="398445" y="788515"/>
                </a:cubicBezTo>
                <a:cubicBezTo>
                  <a:pt x="439664" y="850336"/>
                  <a:pt x="386688" y="774408"/>
                  <a:pt x="439950" y="838316"/>
                </a:cubicBezTo>
                <a:cubicBezTo>
                  <a:pt x="469630" y="873928"/>
                  <a:pt x="441771" y="855050"/>
                  <a:pt x="481455" y="888117"/>
                </a:cubicBezTo>
                <a:cubicBezTo>
                  <a:pt x="489119" y="894503"/>
                  <a:pt x="498239" y="898919"/>
                  <a:pt x="506357" y="904717"/>
                </a:cubicBezTo>
                <a:cubicBezTo>
                  <a:pt x="518434" y="913343"/>
                  <a:pt x="545271" y="931697"/>
                  <a:pt x="556163" y="946218"/>
                </a:cubicBezTo>
                <a:cubicBezTo>
                  <a:pt x="568135" y="962179"/>
                  <a:pt x="578299" y="979419"/>
                  <a:pt x="589367" y="996019"/>
                </a:cubicBezTo>
                <a:cubicBezTo>
                  <a:pt x="594901" y="1004319"/>
                  <a:pt x="602814" y="1011455"/>
                  <a:pt x="605969" y="1020919"/>
                </a:cubicBezTo>
                <a:cubicBezTo>
                  <a:pt x="608736" y="1029219"/>
                  <a:pt x="608804" y="1038987"/>
                  <a:pt x="614270" y="1045819"/>
                </a:cubicBezTo>
                <a:cubicBezTo>
                  <a:pt x="620502" y="1053609"/>
                  <a:pt x="630871" y="1056886"/>
                  <a:pt x="639172" y="1062420"/>
                </a:cubicBezTo>
                <a:cubicBezTo>
                  <a:pt x="663901" y="1099510"/>
                  <a:pt x="671911" y="1102059"/>
                  <a:pt x="680677" y="1137121"/>
                </a:cubicBezTo>
                <a:cubicBezTo>
                  <a:pt x="684099" y="1150807"/>
                  <a:pt x="686211" y="1164788"/>
                  <a:pt x="688978" y="1178622"/>
                </a:cubicBezTo>
                <a:cubicBezTo>
                  <a:pt x="691745" y="1211823"/>
                  <a:pt x="692875" y="1245201"/>
                  <a:pt x="697279" y="1278224"/>
                </a:cubicBezTo>
                <a:cubicBezTo>
                  <a:pt x="698435" y="1286896"/>
                  <a:pt x="705580" y="1294375"/>
                  <a:pt x="705580" y="1303124"/>
                </a:cubicBezTo>
                <a:cubicBezTo>
                  <a:pt x="705580" y="1330929"/>
                  <a:pt x="700954" y="1358565"/>
                  <a:pt x="697279" y="1386126"/>
                </a:cubicBezTo>
                <a:cubicBezTo>
                  <a:pt x="695557" y="1399040"/>
                  <a:pt x="688295" y="1437293"/>
                  <a:pt x="680677" y="1452527"/>
                </a:cubicBezTo>
                <a:cubicBezTo>
                  <a:pt x="663647" y="1486584"/>
                  <a:pt x="668059" y="1468298"/>
                  <a:pt x="647473" y="1494028"/>
                </a:cubicBezTo>
                <a:cubicBezTo>
                  <a:pt x="641241" y="1501817"/>
                  <a:pt x="637925" y="1511874"/>
                  <a:pt x="630871" y="1518928"/>
                </a:cubicBezTo>
                <a:cubicBezTo>
                  <a:pt x="598197" y="1551599"/>
                  <a:pt x="614012" y="1519272"/>
                  <a:pt x="589367" y="1552129"/>
                </a:cubicBezTo>
                <a:cubicBezTo>
                  <a:pt x="540945" y="1616685"/>
                  <a:pt x="577606" y="1587636"/>
                  <a:pt x="531260" y="1618530"/>
                </a:cubicBezTo>
                <a:cubicBezTo>
                  <a:pt x="528493" y="1626830"/>
                  <a:pt x="527461" y="1635928"/>
                  <a:pt x="522959" y="1643430"/>
                </a:cubicBezTo>
                <a:cubicBezTo>
                  <a:pt x="513298" y="1659530"/>
                  <a:pt x="495029" y="1665321"/>
                  <a:pt x="481455" y="1676631"/>
                </a:cubicBezTo>
                <a:cubicBezTo>
                  <a:pt x="472437" y="1684145"/>
                  <a:pt x="465818" y="1694325"/>
                  <a:pt x="456552" y="1701531"/>
                </a:cubicBezTo>
                <a:cubicBezTo>
                  <a:pt x="440802" y="1713780"/>
                  <a:pt x="420855" y="1720624"/>
                  <a:pt x="406746" y="1734732"/>
                </a:cubicBezTo>
                <a:cubicBezTo>
                  <a:pt x="359054" y="1782420"/>
                  <a:pt x="383802" y="1770047"/>
                  <a:pt x="340339" y="1784533"/>
                </a:cubicBezTo>
                <a:cubicBezTo>
                  <a:pt x="324468" y="1832141"/>
                  <a:pt x="342782" y="1789576"/>
                  <a:pt x="315436" y="1826034"/>
                </a:cubicBezTo>
                <a:cubicBezTo>
                  <a:pt x="267014" y="1890590"/>
                  <a:pt x="303675" y="1861541"/>
                  <a:pt x="257329" y="1892435"/>
                </a:cubicBezTo>
                <a:cubicBezTo>
                  <a:pt x="218592" y="1950537"/>
                  <a:pt x="240727" y="1931170"/>
                  <a:pt x="199223" y="1958836"/>
                </a:cubicBezTo>
                <a:cubicBezTo>
                  <a:pt x="196456" y="1967136"/>
                  <a:pt x="195171" y="1976089"/>
                  <a:pt x="190922" y="1983737"/>
                </a:cubicBezTo>
                <a:cubicBezTo>
                  <a:pt x="181232" y="2001177"/>
                  <a:pt x="157718" y="2033537"/>
                  <a:pt x="157718" y="2033537"/>
                </a:cubicBezTo>
                <a:cubicBezTo>
                  <a:pt x="136182" y="2184273"/>
                  <a:pt x="157718" y="2009098"/>
                  <a:pt x="157718" y="2324043"/>
                </a:cubicBezTo>
                <a:cubicBezTo>
                  <a:pt x="157718" y="2451342"/>
                  <a:pt x="149417" y="2578551"/>
                  <a:pt x="149417" y="270585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793528" y="2705849"/>
            <a:ext cx="3644111" cy="12679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076285" y="2701928"/>
            <a:ext cx="240727" cy="248174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076286" y="2693628"/>
            <a:ext cx="240726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76283" y="4688662"/>
            <a:ext cx="243711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19606" y="3659443"/>
            <a:ext cx="240727" cy="248174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19607" y="3651143"/>
            <a:ext cx="240726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19605" y="5654477"/>
            <a:ext cx="243711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768246" y="4373256"/>
            <a:ext cx="240727" cy="248174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768247" y="4364956"/>
            <a:ext cx="240726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768245" y="6368290"/>
            <a:ext cx="243711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377723" y="1877908"/>
            <a:ext cx="240727" cy="248174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377724" y="1869608"/>
            <a:ext cx="240726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377722" y="3872942"/>
            <a:ext cx="243711" cy="489710"/>
          </a:xfrm>
          <a:prstGeom prst="rect">
            <a:avLst/>
          </a:prstGeom>
          <a:solidFill>
            <a:srgbClr val="3366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986024" y="1925634"/>
            <a:ext cx="130324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Visual Probe 1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10000292" y="3973466"/>
            <a:ext cx="131388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Visual Probe 2</a:t>
            </a:r>
            <a:endParaRPr lang="en-US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778503" y="1859234"/>
            <a:ext cx="8301" cy="498009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9778503" y="2365543"/>
            <a:ext cx="8301" cy="1502327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9778503" y="3876171"/>
            <a:ext cx="0" cy="506309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97308" y="2916349"/>
            <a:ext cx="130324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200ms Delay</a:t>
            </a:r>
            <a:endParaRPr lang="en-US" sz="1400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3671997" y="3627165"/>
            <a:ext cx="3757341" cy="15676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696900" y="4357579"/>
            <a:ext cx="3740739" cy="15676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2218" y="4266278"/>
            <a:ext cx="3312073" cy="38180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7512347" y="2498345"/>
            <a:ext cx="170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Start of Effect</a:t>
            </a:r>
            <a:endParaRPr 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7498729" y="3298157"/>
            <a:ext cx="170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Maximum Effect</a:t>
            </a:r>
            <a:endParaRPr lang="en-US" sz="1600" dirty="0"/>
          </a:p>
        </p:txBody>
      </p:sp>
      <p:sp>
        <p:nvSpPr>
          <p:cNvPr id="58" name="TextBox 57"/>
          <p:cNvSpPr txBox="1"/>
          <p:nvPr/>
        </p:nvSpPr>
        <p:spPr>
          <a:xfrm>
            <a:off x="7476809" y="4147769"/>
            <a:ext cx="170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End of Effect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7020257" y="4446575"/>
            <a:ext cx="170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Saccade Window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642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4" grpId="0" animBg="1"/>
      <p:bldP spid="34" grpId="1" animBg="1"/>
      <p:bldP spid="39" grpId="0" animBg="1"/>
      <p:bldP spid="39" grpId="1" animBg="1"/>
      <p:bldP spid="47" grpId="0" animBg="1"/>
      <p:bldP spid="47" grpId="1" animBg="1"/>
      <p:bldP spid="51" grpId="0" animBg="1"/>
      <p:bldP spid="51" grpId="1" animBg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Nategh</a:t>
            </a:r>
            <a:r>
              <a:rPr lang="en-US" dirty="0" smtClean="0"/>
              <a:t>, Project Mentor</a:t>
            </a:r>
          </a:p>
          <a:p>
            <a:r>
              <a:rPr lang="en-US" dirty="0" smtClean="0"/>
              <a:t>Amir </a:t>
            </a:r>
            <a:r>
              <a:rPr lang="en-US" dirty="0" err="1" smtClean="0"/>
              <a:t>Akbarian</a:t>
            </a:r>
            <a:r>
              <a:rPr lang="en-US" dirty="0" smtClean="0"/>
              <a:t>, Project Mentor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Repasky</a:t>
            </a:r>
            <a:r>
              <a:rPr lang="en-US" dirty="0" smtClean="0"/>
              <a:t>, REU Organizer</a:t>
            </a:r>
          </a:p>
          <a:p>
            <a:r>
              <a:rPr lang="en-US" dirty="0" smtClean="0"/>
              <a:t>Dr. Nakagawa, REU Organizer</a:t>
            </a:r>
          </a:p>
          <a:p>
            <a:r>
              <a:rPr lang="en-US" dirty="0" smtClean="0"/>
              <a:t>The National Science Foundation, Sponsor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1FBF-1D6A-4196-8B37-CE4AE72AEF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10485</TotalTime>
  <Words>609</Words>
  <Application>Microsoft Office PowerPoint</Application>
  <PresentationFormat>Widescreen</PresentationFormat>
  <Paragraphs>109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Mangal</vt:lpstr>
      <vt:lpstr>Trebuchet MS</vt:lpstr>
      <vt:lpstr>Wingdings 3</vt:lpstr>
      <vt:lpstr>Facet</vt:lpstr>
      <vt:lpstr>Processing and Analysis of Behavioral Data During a Saccadic Eye Movement Task </vt:lpstr>
      <vt:lpstr>Introduction</vt:lpstr>
      <vt:lpstr>The Experiment: Temporal Perception Mapping with Fixed Visual Duration</vt:lpstr>
      <vt:lpstr>Methods: Psychometric Function</vt:lpstr>
      <vt:lpstr>Results: Perceived Time Expansion During  Saccade</vt:lpstr>
      <vt:lpstr>Results: Psychometric Functions Across Time Relative to Saccade</vt:lpstr>
      <vt:lpstr>Maximum PSE between 100ms and 50ms before Saccade</vt:lpstr>
      <vt:lpstr>Results: Temporal Effects as a Function of Spatial Location</vt:lpstr>
      <vt:lpstr>Results: Change in PSE Varies By Location</vt:lpstr>
      <vt:lpstr>Verification: Temporal Perception Mapping – Auditory Stimuli Fixed</vt:lpstr>
      <vt:lpstr>Discussion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Processing and Analysis of Behavioral Data During a Saccadic Eye Movement Task</dc:title>
  <dc:creator>Jeff Wen</dc:creator>
  <cp:lastModifiedBy>Jeff Wen</cp:lastModifiedBy>
  <cp:revision>90</cp:revision>
  <dcterms:created xsi:type="dcterms:W3CDTF">2017-07-05T21:28:07Z</dcterms:created>
  <dcterms:modified xsi:type="dcterms:W3CDTF">2017-08-03T17:33:37Z</dcterms:modified>
</cp:coreProperties>
</file>