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sldIdLst>
    <p:sldId id="256" r:id="rId5"/>
    <p:sldId id="283" r:id="rId6"/>
    <p:sldId id="282" r:id="rId7"/>
    <p:sldId id="280" r:id="rId8"/>
    <p:sldId id="284" r:id="rId9"/>
    <p:sldId id="286" r:id="rId10"/>
    <p:sldId id="285" r:id="rId11"/>
    <p:sldId id="287" r:id="rId12"/>
    <p:sldId id="288" r:id="rId13"/>
    <p:sldId id="291" r:id="rId14"/>
    <p:sldId id="289" r:id="rId15"/>
    <p:sldId id="290" r:id="rId16"/>
    <p:sldId id="292" r:id="rId17"/>
    <p:sldId id="293" r:id="rId18"/>
    <p:sldId id="294" r:id="rId19"/>
    <p:sldId id="295" r:id="rId20"/>
    <p:sldId id="296" r:id="rId21"/>
    <p:sldId id="297" r:id="rId22"/>
    <p:sldId id="301" r:id="rId23"/>
    <p:sldId id="302" r:id="rId24"/>
    <p:sldId id="303" r:id="rId25"/>
    <p:sldId id="304" r:id="rId26"/>
    <p:sldId id="298" r:id="rId27"/>
    <p:sldId id="30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BB9"/>
    <a:srgbClr val="1A0D00"/>
    <a:srgbClr val="502800"/>
    <a:srgbClr val="361B00"/>
    <a:srgbClr val="663300"/>
    <a:srgbClr val="FF6600"/>
    <a:srgbClr val="0214BE"/>
    <a:srgbClr val="FF5C01"/>
    <a:srgbClr val="FE50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3" d="100"/>
          <a:sy n="73" d="100"/>
        </p:scale>
        <p:origin x="58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Position</a:t>
            </a:r>
            <a:r>
              <a:rPr lang="en-US" baseline="0"/>
              <a:t> vs. Time</a:t>
            </a:r>
            <a:endParaRPr lang="en-US"/>
          </a:p>
        </c:rich>
      </c:tx>
      <c:layout>
        <c:manualLayout>
          <c:xMode val="edge"/>
          <c:yMode val="edge"/>
          <c:x val="0.24098830827016363"/>
          <c:y val="4.298329214638289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poly"/>
            <c:order val="2"/>
            <c:dispRSqr val="0"/>
            <c:dispEq val="1"/>
            <c:trendlineLbl>
              <c:layout>
                <c:manualLayout>
                  <c:x val="0.12807397992808059"/>
                  <c:y val="-0.1341325891910575"/>
                </c:manualLayout>
              </c:layout>
              <c:tx>
                <c:rich>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US" sz="1200" baseline="0" dirty="0"/>
                      <a:t>y = 1.9859x</a:t>
                    </a:r>
                    <a:r>
                      <a:rPr lang="en-US" sz="1200" baseline="30000" dirty="0"/>
                      <a:t>2</a:t>
                    </a:r>
                    <a:r>
                      <a:rPr lang="en-US" sz="1200" baseline="0" dirty="0"/>
                      <a:t> + 0.3093x - 3E-05</a:t>
                    </a:r>
                    <a:endParaRPr lang="en-US" sz="1200" dirty="0"/>
                  </a:p>
                </c:rich>
              </c:tx>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xVal>
            <c:numRef>
              <c:f>Sheet1!$B$2:$B$6</c:f>
              <c:numCache>
                <c:formatCode>General</c:formatCode>
                <c:ptCount val="5"/>
                <c:pt idx="0">
                  <c:v>0</c:v>
                </c:pt>
                <c:pt idx="1">
                  <c:v>0.14899999999999999</c:v>
                </c:pt>
                <c:pt idx="2">
                  <c:v>0.23300000000000001</c:v>
                </c:pt>
                <c:pt idx="3">
                  <c:v>0.29899999999999999</c:v>
                </c:pt>
                <c:pt idx="4">
                  <c:v>0.35499999999999998</c:v>
                </c:pt>
              </c:numCache>
            </c:numRef>
          </c:xVal>
          <c:yVal>
            <c:numRef>
              <c:f>Sheet1!$C$2:$C$6</c:f>
              <c:numCache>
                <c:formatCode>General</c:formatCode>
                <c:ptCount val="5"/>
                <c:pt idx="0">
                  <c:v>0</c:v>
                </c:pt>
                <c:pt idx="1">
                  <c:v>0.09</c:v>
                </c:pt>
                <c:pt idx="2">
                  <c:v>0.18</c:v>
                </c:pt>
                <c:pt idx="3">
                  <c:v>0.27</c:v>
                </c:pt>
                <c:pt idx="4">
                  <c:v>0.36</c:v>
                </c:pt>
              </c:numCache>
            </c:numRef>
          </c:yVal>
          <c:smooth val="1"/>
          <c:extLst>
            <c:ext xmlns:c16="http://schemas.microsoft.com/office/drawing/2014/chart" uri="{C3380CC4-5D6E-409C-BE32-E72D297353CC}">
              <c16:uniqueId val="{00000000-E140-4D4B-8C47-D855A0117B1E}"/>
            </c:ext>
          </c:extLst>
        </c:ser>
        <c:dLbls>
          <c:showLegendKey val="0"/>
          <c:showVal val="0"/>
          <c:showCatName val="0"/>
          <c:showSerName val="0"/>
          <c:showPercent val="0"/>
          <c:showBubbleSize val="0"/>
        </c:dLbls>
        <c:axId val="1510121600"/>
        <c:axId val="1510117024"/>
      </c:scatterChart>
      <c:valAx>
        <c:axId val="151012160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Time (s)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10117024"/>
        <c:crosses val="autoZero"/>
        <c:crossBetween val="midCat"/>
      </c:valAx>
      <c:valAx>
        <c:axId val="1510117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Position (m)</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101216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3B16F7-518A-4C11-804A-5E47CEC998E7}"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3296942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3B16F7-518A-4C11-804A-5E47CEC998E7}"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1368985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2514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3B16F7-518A-4C11-804A-5E47CEC998E7}"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87668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3B16F7-518A-4C11-804A-5E47CEC998E7}" type="datetimeFigureOut">
              <a:rPr lang="en-US" smtClean="0"/>
              <a:t>6/28/2018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4127406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3B16F7-518A-4C11-804A-5E47CEC998E7}" type="datetimeFigureOut">
              <a:rPr lang="en-US" smtClean="0"/>
              <a:t>6/28/2018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2064237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3B16F7-518A-4C11-804A-5E47CEC998E7}" type="datetimeFigureOut">
              <a:rPr lang="en-US" smtClean="0"/>
              <a:t>6/28/2018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2393425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3B16F7-518A-4C11-804A-5E47CEC998E7}"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2330705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3B16F7-518A-4C11-804A-5E47CEC998E7}"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1338163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3B16F7-518A-4C11-804A-5E47CEC998E7}"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3721976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3B16F7-518A-4C11-804A-5E47CEC998E7}"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3710602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1438888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09600" y="1600201"/>
            <a:ext cx="10972800" cy="419354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Tree>
    <p:extLst>
      <p:ext uri="{BB962C8B-B14F-4D97-AF65-F5344CB8AC3E}">
        <p14:creationId xmlns:p14="http://schemas.microsoft.com/office/powerpoint/2010/main" val="2554676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3081957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3198550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1209977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1261950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36982696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1968608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593132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10290050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ABBED5C-281E-D04B-A242-DC7B480DDB43}"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7E5A0CD-5DB2-A448-9B00-A28E358BABC7}" type="slidenum">
              <a:rPr lang="en-US" smtClean="0"/>
              <a:t>‹#›</a:t>
            </a:fld>
            <a:endParaRPr lang="en-US"/>
          </a:p>
        </p:txBody>
      </p:sp>
    </p:spTree>
    <p:extLst>
      <p:ext uri="{BB962C8B-B14F-4D97-AF65-F5344CB8AC3E}">
        <p14:creationId xmlns:p14="http://schemas.microsoft.com/office/powerpoint/2010/main" val="14412454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38714178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09600" y="1600201"/>
            <a:ext cx="10972800" cy="419354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Tree>
    <p:extLst>
      <p:ext uri="{BB962C8B-B14F-4D97-AF65-F5344CB8AC3E}">
        <p14:creationId xmlns:p14="http://schemas.microsoft.com/office/powerpoint/2010/main" val="36097463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26212987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7272292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689444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18435308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6967506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36376534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20024932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22582945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C3B16F7-518A-4C11-804A-5E47CEC998E7}" type="datetimeFigureOut">
              <a:rPr lang="en-US" smtClean="0"/>
              <a:t>6/28/2018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8EC882B-02F8-46DE-BE2B-E80A352F5B86}" type="slidenum">
              <a:rPr lang="en-US" smtClean="0"/>
              <a:t>‹#›</a:t>
            </a:fld>
            <a:endParaRPr lang="en-US"/>
          </a:p>
        </p:txBody>
      </p:sp>
    </p:spTree>
    <p:extLst>
      <p:ext uri="{BB962C8B-B14F-4D97-AF65-F5344CB8AC3E}">
        <p14:creationId xmlns:p14="http://schemas.microsoft.com/office/powerpoint/2010/main" val="3251492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5619A6-1AD0-6C45-9B23-CCE0986DA1DA}"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14374094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619A6-1AD0-6C45-9B23-CCE0986DA1DA}"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28978702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918397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5619A6-1AD0-6C45-9B23-CCE0986DA1DA}"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14118031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5619A6-1AD0-6C45-9B23-CCE0986DA1DA}" type="datetimeFigureOut">
              <a:rPr lang="en-US" smtClean="0"/>
              <a:t>6/28/2018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35412677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5619A6-1AD0-6C45-9B23-CCE0986DA1DA}" type="datetimeFigureOut">
              <a:rPr lang="en-US" smtClean="0"/>
              <a:t>6/28/2018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39262335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5619A6-1AD0-6C45-9B23-CCE0986DA1DA}" type="datetimeFigureOut">
              <a:rPr lang="en-US" smtClean="0"/>
              <a:t>6/28/2018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28933048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5619A6-1AD0-6C45-9B23-CCE0986DA1DA}"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16390810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5619A6-1AD0-6C45-9B23-CCE0986DA1DA}"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15969385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619A6-1AD0-6C45-9B23-CCE0986DA1DA}"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27043997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619A6-1AD0-6C45-9B23-CCE0986DA1DA}"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FB0374-A2EC-B245-84D0-2DC6DF66F661}" type="slidenum">
              <a:rPr lang="en-US" smtClean="0"/>
              <a:t>‹#›</a:t>
            </a:fld>
            <a:endParaRPr lang="en-US"/>
          </a:p>
        </p:txBody>
      </p:sp>
    </p:spTree>
    <p:extLst>
      <p:ext uri="{BB962C8B-B14F-4D97-AF65-F5344CB8AC3E}">
        <p14:creationId xmlns:p14="http://schemas.microsoft.com/office/powerpoint/2010/main" val="4157131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3B16F7-518A-4C11-804A-5E47CEC998E7}" type="datetimeFigureOut">
              <a:rPr lang="en-US" smtClean="0"/>
              <a:t>6/28/2018</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C882B-02F8-46DE-BE2B-E80A352F5B86}" type="slidenum">
              <a:rPr lang="en-US" smtClean="0"/>
              <a:t>‹#›</a:t>
            </a:fld>
            <a:endParaRPr lang="en-US"/>
          </a:p>
        </p:txBody>
      </p:sp>
      <p:pic>
        <p:nvPicPr>
          <p:cNvPr id="9" name="Picture 8" descr="BrandBar_New_flag_only.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1020" y="5666008"/>
            <a:ext cx="13280983" cy="1553875"/>
          </a:xfrm>
          <a:prstGeom prst="rect">
            <a:avLst/>
          </a:prstGeom>
        </p:spPr>
      </p:pic>
    </p:spTree>
    <p:extLst>
      <p:ext uri="{BB962C8B-B14F-4D97-AF65-F5344CB8AC3E}">
        <p14:creationId xmlns:p14="http://schemas.microsoft.com/office/powerpoint/2010/main" val="199182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template_interior.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6077712"/>
            <a:ext cx="12192000" cy="780288"/>
          </a:xfrm>
          <a:prstGeom prst="rect">
            <a:avLst/>
          </a:prstGeom>
        </p:spPr>
      </p:pic>
    </p:spTree>
    <p:extLst>
      <p:ext uri="{BB962C8B-B14F-4D97-AF65-F5344CB8AC3E}">
        <p14:creationId xmlns:p14="http://schemas.microsoft.com/office/powerpoint/2010/main" val="32540116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template_interior.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6077712"/>
            <a:ext cx="12192000" cy="780288"/>
          </a:xfrm>
          <a:prstGeom prst="rect">
            <a:avLst/>
          </a:prstGeom>
        </p:spPr>
      </p:pic>
    </p:spTree>
    <p:extLst>
      <p:ext uri="{BB962C8B-B14F-4D97-AF65-F5344CB8AC3E}">
        <p14:creationId xmlns:p14="http://schemas.microsoft.com/office/powerpoint/2010/main" val="31662166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5619A6-1AD0-6C45-9B23-CCE0986DA1DA}" type="datetimeFigureOut">
              <a:rPr lang="en-US" smtClean="0"/>
              <a:t>6/28/2018</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B0374-A2EC-B245-84D0-2DC6DF66F661}" type="slidenum">
              <a:rPr lang="en-US" smtClean="0"/>
              <a:t>‹#›</a:t>
            </a:fld>
            <a:endParaRPr lang="en-US"/>
          </a:p>
        </p:txBody>
      </p:sp>
      <p:pic>
        <p:nvPicPr>
          <p:cNvPr id="9" name="Picture 8" descr="BrandBar_New_flag_only.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1020" y="5666008"/>
            <a:ext cx="13280983" cy="1553875"/>
          </a:xfrm>
          <a:prstGeom prst="rect">
            <a:avLst/>
          </a:prstGeom>
        </p:spPr>
      </p:pic>
    </p:spTree>
    <p:extLst>
      <p:ext uri="{BB962C8B-B14F-4D97-AF65-F5344CB8AC3E}">
        <p14:creationId xmlns:p14="http://schemas.microsoft.com/office/powerpoint/2010/main" val="34454578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nextgenscience.org/sites/default/files/AllTopic.pdf" TargetMode="Externa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21604" y="148663"/>
            <a:ext cx="2545228" cy="2036182"/>
          </a:xfrm>
          <a:prstGeom prst="rect">
            <a:avLst/>
          </a:prstGeom>
        </p:spPr>
      </p:pic>
      <p:sp>
        <p:nvSpPr>
          <p:cNvPr id="2" name="Title 1"/>
          <p:cNvSpPr>
            <a:spLocks noGrp="1"/>
          </p:cNvSpPr>
          <p:nvPr>
            <p:ph type="ctrTitle"/>
          </p:nvPr>
        </p:nvSpPr>
        <p:spPr>
          <a:xfrm>
            <a:off x="914400" y="2362645"/>
            <a:ext cx="10363200" cy="1621525"/>
          </a:xfrm>
        </p:spPr>
        <p:txBody>
          <a:bodyPr>
            <a:normAutofit/>
          </a:bodyPr>
          <a:lstStyle/>
          <a:p>
            <a:r>
              <a:rPr lang="en-US" sz="6000" b="1" dirty="0" smtClean="0">
                <a:solidFill>
                  <a:srgbClr val="0070C0"/>
                </a:solidFill>
              </a:rPr>
              <a:t>Laser Gate Timing System</a:t>
            </a:r>
            <a:r>
              <a:rPr lang="en-US" sz="5400" b="1" dirty="0" smtClean="0">
                <a:solidFill>
                  <a:srgbClr val="0070C0"/>
                </a:solidFill>
              </a:rPr>
              <a:t/>
            </a:r>
            <a:br>
              <a:rPr lang="en-US" sz="5400" b="1" dirty="0" smtClean="0">
                <a:solidFill>
                  <a:srgbClr val="0070C0"/>
                </a:solidFill>
              </a:rPr>
            </a:br>
            <a:r>
              <a:rPr lang="en-US" sz="2000" b="1" dirty="0" smtClean="0">
                <a:solidFill>
                  <a:srgbClr val="0070C0"/>
                </a:solidFill>
              </a:rPr>
              <a:t>By Jeffrey Wen</a:t>
            </a:r>
            <a:endParaRPr lang="en-US" sz="2000" b="1" dirty="0">
              <a:solidFill>
                <a:srgbClr val="0070C0"/>
              </a:solidFill>
            </a:endParaRPr>
          </a:p>
        </p:txBody>
      </p:sp>
      <p:sp>
        <p:nvSpPr>
          <p:cNvPr id="8" name="TextBox 7"/>
          <p:cNvSpPr txBox="1"/>
          <p:nvPr/>
        </p:nvSpPr>
        <p:spPr>
          <a:xfrm>
            <a:off x="3529181" y="6479816"/>
            <a:ext cx="7143173" cy="307777"/>
          </a:xfrm>
          <a:prstGeom prst="rect">
            <a:avLst/>
          </a:prstGeom>
          <a:noFill/>
        </p:spPr>
        <p:txBody>
          <a:bodyPr wrap="square" rtlCol="0">
            <a:spAutoFit/>
          </a:bodyPr>
          <a:lstStyle/>
          <a:p>
            <a:r>
              <a:rPr lang="en-US" sz="1400" b="1" dirty="0" smtClean="0">
                <a:solidFill>
                  <a:schemeClr val="bg1"/>
                </a:solidFill>
              </a:rPr>
              <a:t>ELECTRICAL AND COMPUTER ENGINEERING, COLLEGE OF ENGINEERING AND APPLIED SCIENCE</a:t>
            </a:r>
          </a:p>
        </p:txBody>
      </p:sp>
    </p:spTree>
    <p:extLst>
      <p:ext uri="{BB962C8B-B14F-4D97-AF65-F5344CB8AC3E}">
        <p14:creationId xmlns:p14="http://schemas.microsoft.com/office/powerpoint/2010/main" val="9664683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26890"/>
            <a:ext cx="10972800" cy="1143000"/>
          </a:xfrm>
        </p:spPr>
        <p:txBody>
          <a:bodyPr/>
          <a:lstStyle/>
          <a:p>
            <a:r>
              <a:rPr lang="en-US" dirty="0" smtClean="0">
                <a:solidFill>
                  <a:srgbClr val="FF0000"/>
                </a:solidFill>
              </a:rPr>
              <a:t>Goals</a:t>
            </a:r>
            <a:endParaRPr lang="en-US" dirty="0">
              <a:solidFill>
                <a:srgbClr val="FF0000"/>
              </a:solidFill>
            </a:endParaRPr>
          </a:p>
        </p:txBody>
      </p:sp>
      <p:sp>
        <p:nvSpPr>
          <p:cNvPr id="3" name="Content Placeholder 2"/>
          <p:cNvSpPr>
            <a:spLocks noGrp="1"/>
          </p:cNvSpPr>
          <p:nvPr>
            <p:ph idx="1"/>
          </p:nvPr>
        </p:nvSpPr>
        <p:spPr>
          <a:xfrm>
            <a:off x="609600" y="1306287"/>
            <a:ext cx="10972800" cy="4487462"/>
          </a:xfrm>
        </p:spPr>
        <p:txBody>
          <a:bodyPr>
            <a:normAutofit/>
          </a:bodyPr>
          <a:lstStyle/>
          <a:p>
            <a:pPr>
              <a:buFont typeface="Wingdings" panose="05000000000000000000" pitchFamily="2" charset="2"/>
              <a:buChar char="Ø"/>
            </a:pPr>
            <a:r>
              <a:rPr lang="en-US" sz="4000" dirty="0" smtClean="0">
                <a:solidFill>
                  <a:srgbClr val="0070C0"/>
                </a:solidFill>
              </a:rPr>
              <a:t>Develop a timing system, which utilizes the Arduino’s fast internal clock to provide an accurate timing system for kinematic experiments</a:t>
            </a:r>
          </a:p>
          <a:p>
            <a:pPr>
              <a:buFont typeface="Wingdings" panose="05000000000000000000" pitchFamily="2" charset="2"/>
              <a:buChar char="Ø"/>
            </a:pPr>
            <a:r>
              <a:rPr lang="en-US" sz="4000" dirty="0" smtClean="0">
                <a:solidFill>
                  <a:srgbClr val="0070C0"/>
                </a:solidFill>
              </a:rPr>
              <a:t>Understand how to time events using Arduino’s built-in function </a:t>
            </a:r>
            <a:r>
              <a:rPr lang="en-US" sz="4000" dirty="0" err="1" smtClean="0">
                <a:solidFill>
                  <a:srgbClr val="0070C0"/>
                </a:solidFill>
              </a:rPr>
              <a:t>millis</a:t>
            </a:r>
            <a:r>
              <a:rPr lang="en-US" sz="4000" dirty="0" smtClean="0">
                <a:solidFill>
                  <a:srgbClr val="0070C0"/>
                </a:solidFill>
              </a:rPr>
              <a:t>()</a:t>
            </a:r>
          </a:p>
        </p:txBody>
      </p:sp>
    </p:spTree>
    <p:extLst>
      <p:ext uri="{BB962C8B-B14F-4D97-AF65-F5344CB8AC3E}">
        <p14:creationId xmlns:p14="http://schemas.microsoft.com/office/powerpoint/2010/main" val="22025260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26890"/>
            <a:ext cx="10972800" cy="1143000"/>
          </a:xfrm>
        </p:spPr>
        <p:txBody>
          <a:bodyPr/>
          <a:lstStyle/>
          <a:p>
            <a:r>
              <a:rPr lang="en-US" dirty="0" smtClean="0">
                <a:solidFill>
                  <a:srgbClr val="FF0000"/>
                </a:solidFill>
              </a:rPr>
              <a:t>Applicable Education Standards</a:t>
            </a:r>
            <a:endParaRPr lang="en-US" dirty="0">
              <a:solidFill>
                <a:srgbClr val="FF0000"/>
              </a:solidFill>
            </a:endParaRPr>
          </a:p>
        </p:txBody>
      </p:sp>
      <p:sp>
        <p:nvSpPr>
          <p:cNvPr id="6" name="Rectangle 5"/>
          <p:cNvSpPr/>
          <p:nvPr/>
        </p:nvSpPr>
        <p:spPr>
          <a:xfrm>
            <a:off x="5831675" y="5245007"/>
            <a:ext cx="6206334" cy="646331"/>
          </a:xfrm>
          <a:prstGeom prst="rect">
            <a:avLst/>
          </a:prstGeom>
        </p:spPr>
        <p:txBody>
          <a:bodyPr wrap="square">
            <a:spAutoFit/>
          </a:bodyPr>
          <a:lstStyle/>
          <a:p>
            <a:r>
              <a:rPr lang="en-US" dirty="0" smtClean="0"/>
              <a:t>See Next Generation Science Standards:</a:t>
            </a:r>
          </a:p>
          <a:p>
            <a:r>
              <a:rPr lang="en-US" dirty="0">
                <a:hlinkClick r:id="rId2"/>
              </a:rPr>
              <a:t>https://www.nextgenscience.org/sites/default/files/AllTopic.pdf</a:t>
            </a:r>
            <a:endParaRPr lang="en-US" dirty="0"/>
          </a:p>
        </p:txBody>
      </p:sp>
      <p:pic>
        <p:nvPicPr>
          <p:cNvPr id="7" name="Picture 6"/>
          <p:cNvPicPr>
            <a:picLocks noChangeAspect="1"/>
          </p:cNvPicPr>
          <p:nvPr/>
        </p:nvPicPr>
        <p:blipFill>
          <a:blip r:embed="rId3"/>
          <a:stretch>
            <a:fillRect/>
          </a:stretch>
        </p:blipFill>
        <p:spPr>
          <a:xfrm>
            <a:off x="376741" y="3494629"/>
            <a:ext cx="11438517" cy="1750378"/>
          </a:xfrm>
          <a:prstGeom prst="rect">
            <a:avLst/>
          </a:prstGeom>
        </p:spPr>
      </p:pic>
      <p:pic>
        <p:nvPicPr>
          <p:cNvPr id="3" name="Picture 2"/>
          <p:cNvPicPr>
            <a:picLocks noChangeAspect="1"/>
          </p:cNvPicPr>
          <p:nvPr/>
        </p:nvPicPr>
        <p:blipFill rotWithShape="1">
          <a:blip r:embed="rId4"/>
          <a:srcRect b="15665"/>
          <a:stretch/>
        </p:blipFill>
        <p:spPr>
          <a:xfrm>
            <a:off x="376741" y="1168592"/>
            <a:ext cx="11438517" cy="376013"/>
          </a:xfrm>
          <a:prstGeom prst="rect">
            <a:avLst/>
          </a:prstGeom>
        </p:spPr>
      </p:pic>
      <p:pic>
        <p:nvPicPr>
          <p:cNvPr id="4" name="Picture 3"/>
          <p:cNvPicPr>
            <a:picLocks noChangeAspect="1"/>
          </p:cNvPicPr>
          <p:nvPr/>
        </p:nvPicPr>
        <p:blipFill rotWithShape="1">
          <a:blip r:embed="rId5"/>
          <a:srcRect t="2244"/>
          <a:stretch/>
        </p:blipFill>
        <p:spPr>
          <a:xfrm>
            <a:off x="376741" y="1619320"/>
            <a:ext cx="11205659" cy="1828065"/>
          </a:xfrm>
          <a:prstGeom prst="rect">
            <a:avLst/>
          </a:prstGeom>
        </p:spPr>
      </p:pic>
    </p:spTree>
    <p:extLst>
      <p:ext uri="{BB962C8B-B14F-4D97-AF65-F5344CB8AC3E}">
        <p14:creationId xmlns:p14="http://schemas.microsoft.com/office/powerpoint/2010/main" val="264876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26890"/>
            <a:ext cx="10972800" cy="1143000"/>
          </a:xfrm>
        </p:spPr>
        <p:txBody>
          <a:bodyPr/>
          <a:lstStyle/>
          <a:p>
            <a:r>
              <a:rPr lang="en-US" dirty="0" smtClean="0">
                <a:solidFill>
                  <a:srgbClr val="FF0000"/>
                </a:solidFill>
              </a:rPr>
              <a:t>Abstract</a:t>
            </a:r>
            <a:endParaRPr lang="en-US" dirty="0">
              <a:solidFill>
                <a:srgbClr val="FF0000"/>
              </a:solidFill>
            </a:endParaRPr>
          </a:p>
        </p:txBody>
      </p:sp>
      <p:sp>
        <p:nvSpPr>
          <p:cNvPr id="3" name="Content Placeholder 2"/>
          <p:cNvSpPr>
            <a:spLocks noGrp="1"/>
          </p:cNvSpPr>
          <p:nvPr>
            <p:ph idx="1"/>
          </p:nvPr>
        </p:nvSpPr>
        <p:spPr>
          <a:xfrm>
            <a:off x="3718560" y="1358537"/>
            <a:ext cx="7863840" cy="4500526"/>
          </a:xfrm>
        </p:spPr>
        <p:txBody>
          <a:bodyPr>
            <a:normAutofit/>
          </a:bodyPr>
          <a:lstStyle/>
          <a:p>
            <a:pPr marL="0" indent="0">
              <a:buNone/>
            </a:pPr>
            <a:r>
              <a:rPr lang="en-US" sz="4000" dirty="0" smtClean="0">
                <a:solidFill>
                  <a:srgbClr val="0070C0"/>
                </a:solidFill>
              </a:rPr>
              <a:t>This module uses laser gates to detect when an object passes through a gate. The Arduino records the time when an object crosses a gate. Used with the provided ramp, the module can be used for a variety of kinematic experiments</a:t>
            </a:r>
          </a:p>
        </p:txBody>
      </p:sp>
      <p:pic>
        <p:nvPicPr>
          <p:cNvPr id="1026" name="Picture 2" descr="https://attachment.outlook.office.net/owa/jwen@uwyo.edu/service.svc/s/GetFileAttachment?id=AAMkAGQwNDY4ODJmLTFkMjUtNDY1Ny1iMTQxLTAwOTEwMmZiZTIyOABGAAAAAACfo0ALI7wwQIz0064PtfU1BwDwek667oe3T6drRx1hrC40AAAAAAEMAADwek667oe3T6drRx1hrC40AAMAn9y4AAABEgAQADPdvSsOJj9EnxXQLypKujM%3D&amp;X-OWA-CANARY=dqbk5p40aUCRaaKmee2C6gCE8DW02tUYo5iWQvfFHGysbf1Jh-O1wNE-pgVTNoGW0Vk5fW8ML2I.&amp;token=eyJhbGciOiJSUzI1NiIsImtpZCI6IjA2MDBGOUY2NzQ2MjA3MzdFNzM0MDRFMjg3QzQ1QTgxOENCN0NFQjgiLCJ4NXQiOiJCZ0Q1OW5SaUJ6Zm5OQVRpaDhSYWdZeTN6cmciLCJ0eXAiOiJKV1QifQ.eyJ2ZXIiOiJFeGNoYW5nZS5DYWxsYmFjay5WMSIsImFwcGN0eHNlbmRlciI6Ik93YURvd25sb2FkQGY5Y2RkN2FkLTgyNWQtNDYwMS04ZTljLWEzMjVlMDJkNTJkYSIsImFwcGN0eCI6IntcIm1zZXhjaHByb3RcIjpcIm93YVwiLFwicHJpbWFyeXNpZFwiOlwiUy0xLTUtMjEtMjQ0Nzg0ODgyOC0xMzEwNzMxNDQ3LTE2NDEzMDQ1NTctMzA4NDYzNTlcIixcInB1aWRcIjpcIjExNTM4MzYyOTYzOTQ4NDEyMDlcIixcIm9pZFwiOlwiMTUwMDIxYmQtYjJiMi00ZjNhLWI2YWMtZTU1MjJmMzE1ZTM2XCIsXCJzY29wZVwiOlwiT3dhRG93bmxvYWRcIn0iLCJuYmYiOjE1Mjk5NDIwNzcsImV4cCI6MTUyOTk0MjY3NywiaXNzIjoiMDAwMDAwMDItMDAwMC0wZmYxLWNlMDAtMDAwMDAwMDAwMDAwQGY5Y2RkN2FkLTgyNWQtNDYwMS04ZTljLWEzMjVlMDJkNTJkYSIsImF1ZCI6IjAwMDAwMDAyLTAwMDAtMGZmMS1jZTAwLTAwMDAwMDAwMDAwMC9hdHRhY2htZW50Lm91dGxvb2sub2ZmaWNlLm5ldEBmOWNkZDdhZC04MjVkLTQ2MDEtOGU5Yy1hMzI1ZTAyZDUyZGEifQ.OyV1ksy2dSiTFVwMudXPiLv5qdlexpOW4FiVBtsbPM93ed61-bGx4dY-ncwOjNOgYL_hIYd88BoUR711ARYDTxIUjjzqAtWv3n-jNxg6eocYcRPhfkJp8DiuCawAolG5_w2s9nJYfPqeYMzSntZ2THIoZJ_KWHT90dMahBJomk3z2rr7iZVrrvrTHZhJiJ8khn8CQhYt9NoOixj8hIY_UJsbeCCKx_7p3FA_Q5LQ6zty1_qW5Q0iQTFjjYv1qThj6lNBcgyHC7iEV858dKV_SJUsVX0x2_-0TLpNXrzBykTPsyUhgX_EkHNm4clHa-QgO9W2yTm9RVOwJnIdi_O92A&amp;owa=outlook.office.com&amp;isImagePreview=Tr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356" y="1223682"/>
            <a:ext cx="3392723" cy="4378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0362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26890"/>
            <a:ext cx="10972800" cy="1143000"/>
          </a:xfrm>
        </p:spPr>
        <p:txBody>
          <a:bodyPr/>
          <a:lstStyle/>
          <a:p>
            <a:r>
              <a:rPr lang="en-US" dirty="0" smtClean="0">
                <a:solidFill>
                  <a:srgbClr val="FF0000"/>
                </a:solidFill>
              </a:rPr>
              <a:t>Materials</a:t>
            </a:r>
            <a:endParaRPr lang="en-US" dirty="0">
              <a:solidFill>
                <a:srgbClr val="FF0000"/>
              </a:solidFill>
            </a:endParaRPr>
          </a:p>
        </p:txBody>
      </p:sp>
      <p:sp>
        <p:nvSpPr>
          <p:cNvPr id="3" name="Content Placeholder 2"/>
          <p:cNvSpPr>
            <a:spLocks noGrp="1"/>
          </p:cNvSpPr>
          <p:nvPr>
            <p:ph idx="1"/>
          </p:nvPr>
        </p:nvSpPr>
        <p:spPr>
          <a:xfrm>
            <a:off x="609600" y="1293223"/>
            <a:ext cx="10972800" cy="4500526"/>
          </a:xfrm>
        </p:spPr>
        <p:txBody>
          <a:bodyPr>
            <a:normAutofit/>
          </a:bodyPr>
          <a:lstStyle/>
          <a:p>
            <a:pPr>
              <a:buFont typeface="Wingdings" panose="05000000000000000000" pitchFamily="2" charset="2"/>
              <a:buChar char="Ø"/>
            </a:pPr>
            <a:r>
              <a:rPr lang="en-US" sz="4000" dirty="0" smtClean="0">
                <a:solidFill>
                  <a:srgbClr val="0070C0"/>
                </a:solidFill>
              </a:rPr>
              <a:t>1 – Arduino UNO </a:t>
            </a:r>
          </a:p>
          <a:p>
            <a:pPr>
              <a:buFont typeface="Wingdings" panose="05000000000000000000" pitchFamily="2" charset="2"/>
              <a:buChar char="Ø"/>
            </a:pPr>
            <a:r>
              <a:rPr lang="en-US" sz="4000" dirty="0" smtClean="0">
                <a:solidFill>
                  <a:srgbClr val="0070C0"/>
                </a:solidFill>
              </a:rPr>
              <a:t>1 – Ramp </a:t>
            </a:r>
          </a:p>
          <a:p>
            <a:pPr>
              <a:buFont typeface="Wingdings" panose="05000000000000000000" pitchFamily="2" charset="2"/>
              <a:buChar char="Ø"/>
            </a:pPr>
            <a:r>
              <a:rPr lang="en-US" sz="4000" dirty="0" smtClean="0">
                <a:solidFill>
                  <a:srgbClr val="0070C0"/>
                </a:solidFill>
              </a:rPr>
              <a:t>5 – Laser Didoes (10 for $5.49)</a:t>
            </a:r>
          </a:p>
          <a:p>
            <a:pPr>
              <a:buFont typeface="Wingdings" panose="05000000000000000000" pitchFamily="2" charset="2"/>
              <a:buChar char="Ø"/>
            </a:pPr>
            <a:r>
              <a:rPr lang="en-US" sz="4000" dirty="0" smtClean="0">
                <a:solidFill>
                  <a:srgbClr val="0070C0"/>
                </a:solidFill>
              </a:rPr>
              <a:t>5 – </a:t>
            </a:r>
            <a:r>
              <a:rPr lang="en-US" sz="4000" dirty="0" err="1" smtClean="0">
                <a:solidFill>
                  <a:srgbClr val="0070C0"/>
                </a:solidFill>
              </a:rPr>
              <a:t>Photoresistors</a:t>
            </a:r>
            <a:r>
              <a:rPr lang="en-US" sz="4000" dirty="0">
                <a:solidFill>
                  <a:srgbClr val="0070C0"/>
                </a:solidFill>
              </a:rPr>
              <a:t> </a:t>
            </a:r>
            <a:r>
              <a:rPr lang="en-US" sz="4000" dirty="0" smtClean="0">
                <a:solidFill>
                  <a:srgbClr val="0070C0"/>
                </a:solidFill>
              </a:rPr>
              <a:t>(30 for $5.59)</a:t>
            </a:r>
          </a:p>
          <a:p>
            <a:pPr>
              <a:buFont typeface="Wingdings" panose="05000000000000000000" pitchFamily="2" charset="2"/>
              <a:buChar char="Ø"/>
            </a:pPr>
            <a:r>
              <a:rPr lang="en-US" sz="4000" dirty="0" smtClean="0">
                <a:solidFill>
                  <a:srgbClr val="0070C0"/>
                </a:solidFill>
              </a:rPr>
              <a:t>5 – </a:t>
            </a:r>
            <a:r>
              <a:rPr lang="en-US" sz="4000" dirty="0">
                <a:solidFill>
                  <a:srgbClr val="0070C0"/>
                </a:solidFill>
              </a:rPr>
              <a:t>1k</a:t>
            </a:r>
            <a:r>
              <a:rPr lang="el-GR" sz="4000" dirty="0">
                <a:solidFill>
                  <a:srgbClr val="0070C0"/>
                </a:solidFill>
              </a:rPr>
              <a:t>Ω</a:t>
            </a:r>
            <a:r>
              <a:rPr lang="en-US" sz="4000" dirty="0">
                <a:solidFill>
                  <a:srgbClr val="0070C0"/>
                </a:solidFill>
              </a:rPr>
              <a:t> resistors</a:t>
            </a:r>
          </a:p>
          <a:p>
            <a:pPr>
              <a:buFont typeface="Wingdings" panose="05000000000000000000" pitchFamily="2" charset="2"/>
              <a:buChar char="Ø"/>
            </a:pPr>
            <a:r>
              <a:rPr lang="en-US" sz="4000" dirty="0">
                <a:solidFill>
                  <a:srgbClr val="0070C0"/>
                </a:solidFill>
              </a:rPr>
              <a:t>5 – </a:t>
            </a:r>
            <a:r>
              <a:rPr lang="en-US" sz="4000" dirty="0" smtClean="0">
                <a:solidFill>
                  <a:srgbClr val="0070C0"/>
                </a:solidFill>
              </a:rPr>
              <a:t>10</a:t>
            </a:r>
            <a:r>
              <a:rPr lang="el-GR" sz="4000" dirty="0" smtClean="0">
                <a:solidFill>
                  <a:srgbClr val="0070C0"/>
                </a:solidFill>
              </a:rPr>
              <a:t>Ω</a:t>
            </a:r>
            <a:r>
              <a:rPr lang="en-US" sz="4000" dirty="0" smtClean="0">
                <a:solidFill>
                  <a:srgbClr val="0070C0"/>
                </a:solidFill>
              </a:rPr>
              <a:t> </a:t>
            </a:r>
            <a:r>
              <a:rPr lang="en-US" sz="4000" dirty="0">
                <a:solidFill>
                  <a:srgbClr val="0070C0"/>
                </a:solidFill>
              </a:rPr>
              <a:t>resistors</a:t>
            </a:r>
          </a:p>
          <a:p>
            <a:pPr>
              <a:buFont typeface="Wingdings" panose="05000000000000000000" pitchFamily="2" charset="2"/>
              <a:buChar char="Ø"/>
            </a:pPr>
            <a:endParaRPr lang="en-US" sz="4000" dirty="0" smtClean="0">
              <a:solidFill>
                <a:srgbClr val="0070C0"/>
              </a:solidFill>
            </a:endParaRPr>
          </a:p>
        </p:txBody>
      </p:sp>
    </p:spTree>
    <p:extLst>
      <p:ext uri="{BB962C8B-B14F-4D97-AF65-F5344CB8AC3E}">
        <p14:creationId xmlns:p14="http://schemas.microsoft.com/office/powerpoint/2010/main" val="3391424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the Circuit</a:t>
            </a:r>
            <a:endParaRPr lang="en-US" dirty="0"/>
          </a:p>
        </p:txBody>
      </p:sp>
      <p:sp>
        <p:nvSpPr>
          <p:cNvPr id="3" name="Content Placeholder 2"/>
          <p:cNvSpPr>
            <a:spLocks noGrp="1"/>
          </p:cNvSpPr>
          <p:nvPr>
            <p:ph idx="1"/>
          </p:nvPr>
        </p:nvSpPr>
        <p:spPr>
          <a:xfrm>
            <a:off x="505097" y="1417638"/>
            <a:ext cx="10559143" cy="4193547"/>
          </a:xfrm>
        </p:spPr>
        <p:txBody>
          <a:bodyPr/>
          <a:lstStyle/>
          <a:p>
            <a:r>
              <a:rPr lang="en-US" dirty="0" smtClean="0"/>
              <a:t>The ramp provided already has wires connected to the </a:t>
            </a:r>
            <a:r>
              <a:rPr lang="en-US" dirty="0" err="1" smtClean="0"/>
              <a:t>photoresistors</a:t>
            </a:r>
            <a:r>
              <a:rPr lang="en-US" dirty="0" smtClean="0"/>
              <a:t> and laser diodes.</a:t>
            </a:r>
          </a:p>
          <a:p>
            <a:r>
              <a:rPr lang="en-US" dirty="0" smtClean="0"/>
              <a:t>These wires are connected to a ribbon of wires for convenience; therefore, simply plug in the ribbon for the lasers or </a:t>
            </a:r>
            <a:r>
              <a:rPr lang="en-US" dirty="0" err="1" smtClean="0"/>
              <a:t>photoresistors</a:t>
            </a:r>
            <a:r>
              <a:rPr lang="en-US" dirty="0" smtClean="0"/>
              <a:t> to the corresponding spot on the breadboard (next slide)</a:t>
            </a:r>
            <a:endParaRPr lang="en-US" dirty="0"/>
          </a:p>
        </p:txBody>
      </p:sp>
      <p:pic>
        <p:nvPicPr>
          <p:cNvPr id="4" name="Picture 3"/>
          <p:cNvPicPr>
            <a:picLocks noChangeAspect="1"/>
          </p:cNvPicPr>
          <p:nvPr/>
        </p:nvPicPr>
        <p:blipFill rotWithShape="1">
          <a:blip r:embed="rId2"/>
          <a:srcRect l="34711" t="29830" r="40613" b="24861"/>
          <a:stretch/>
        </p:blipFill>
        <p:spPr>
          <a:xfrm>
            <a:off x="10607039" y="2468881"/>
            <a:ext cx="1136468" cy="2782311"/>
          </a:xfrm>
          <a:prstGeom prst="rect">
            <a:avLst/>
          </a:prstGeom>
        </p:spPr>
      </p:pic>
    </p:spTree>
    <p:extLst>
      <p:ext uri="{BB962C8B-B14F-4D97-AF65-F5344CB8AC3E}">
        <p14:creationId xmlns:p14="http://schemas.microsoft.com/office/powerpoint/2010/main" val="448168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7549" y="519567"/>
            <a:ext cx="8005353" cy="5802170"/>
          </a:xfrm>
          <a:prstGeom prst="rect">
            <a:avLst/>
          </a:prstGeom>
        </p:spPr>
      </p:pic>
      <p:sp>
        <p:nvSpPr>
          <p:cNvPr id="2" name="Title 1"/>
          <p:cNvSpPr>
            <a:spLocks noGrp="1"/>
          </p:cNvSpPr>
          <p:nvPr>
            <p:ph type="title"/>
          </p:nvPr>
        </p:nvSpPr>
        <p:spPr>
          <a:xfrm>
            <a:off x="-1519646" y="170135"/>
            <a:ext cx="10972800" cy="1143000"/>
          </a:xfrm>
        </p:spPr>
        <p:txBody>
          <a:bodyPr/>
          <a:lstStyle/>
          <a:p>
            <a:r>
              <a:rPr lang="en-US" dirty="0" smtClean="0"/>
              <a:t>Circuit Diagram</a:t>
            </a:r>
            <a:endParaRPr lang="en-US" dirty="0"/>
          </a:p>
        </p:txBody>
      </p:sp>
      <p:sp>
        <p:nvSpPr>
          <p:cNvPr id="6" name="TextBox 5"/>
          <p:cNvSpPr txBox="1"/>
          <p:nvPr/>
        </p:nvSpPr>
        <p:spPr>
          <a:xfrm>
            <a:off x="8647613" y="741635"/>
            <a:ext cx="1410788" cy="369332"/>
          </a:xfrm>
          <a:prstGeom prst="rect">
            <a:avLst/>
          </a:prstGeom>
          <a:noFill/>
        </p:spPr>
        <p:txBody>
          <a:bodyPr wrap="square" rtlCol="0">
            <a:spAutoFit/>
          </a:bodyPr>
          <a:lstStyle/>
          <a:p>
            <a:r>
              <a:rPr lang="en-US" dirty="0" smtClean="0"/>
              <a:t>Laser Diodes</a:t>
            </a:r>
            <a:endParaRPr lang="en-US" dirty="0"/>
          </a:p>
        </p:txBody>
      </p:sp>
      <p:sp>
        <p:nvSpPr>
          <p:cNvPr id="7" name="TextBox 6"/>
          <p:cNvSpPr txBox="1"/>
          <p:nvPr/>
        </p:nvSpPr>
        <p:spPr>
          <a:xfrm>
            <a:off x="6788330" y="2518812"/>
            <a:ext cx="1545773" cy="369332"/>
          </a:xfrm>
          <a:prstGeom prst="rect">
            <a:avLst/>
          </a:prstGeom>
          <a:noFill/>
        </p:spPr>
        <p:txBody>
          <a:bodyPr wrap="square" rtlCol="0">
            <a:spAutoFit/>
          </a:bodyPr>
          <a:lstStyle/>
          <a:p>
            <a:r>
              <a:rPr lang="en-US" dirty="0" smtClean="0">
                <a:solidFill>
                  <a:srgbClr val="FF0000"/>
                </a:solidFill>
              </a:rPr>
              <a:t>10</a:t>
            </a:r>
            <a:r>
              <a:rPr lang="el-GR" dirty="0" smtClean="0">
                <a:solidFill>
                  <a:srgbClr val="FF0000"/>
                </a:solidFill>
              </a:rPr>
              <a:t>Ω</a:t>
            </a:r>
            <a:r>
              <a:rPr lang="en-US" dirty="0" smtClean="0">
                <a:solidFill>
                  <a:srgbClr val="FF0000"/>
                </a:solidFill>
              </a:rPr>
              <a:t> Resistors</a:t>
            </a:r>
            <a:endParaRPr lang="en-US" dirty="0">
              <a:solidFill>
                <a:srgbClr val="FF0000"/>
              </a:solidFill>
            </a:endParaRPr>
          </a:p>
        </p:txBody>
      </p:sp>
      <p:sp>
        <p:nvSpPr>
          <p:cNvPr id="8" name="TextBox 7"/>
          <p:cNvSpPr txBox="1"/>
          <p:nvPr/>
        </p:nvSpPr>
        <p:spPr>
          <a:xfrm>
            <a:off x="4894216" y="4792281"/>
            <a:ext cx="1545773" cy="369332"/>
          </a:xfrm>
          <a:prstGeom prst="rect">
            <a:avLst/>
          </a:prstGeom>
          <a:noFill/>
        </p:spPr>
        <p:txBody>
          <a:bodyPr wrap="square" rtlCol="0">
            <a:spAutoFit/>
          </a:bodyPr>
          <a:lstStyle/>
          <a:p>
            <a:r>
              <a:rPr lang="en-US" dirty="0" smtClean="0">
                <a:solidFill>
                  <a:srgbClr val="FF0000"/>
                </a:solidFill>
              </a:rPr>
              <a:t>1k</a:t>
            </a:r>
            <a:r>
              <a:rPr lang="el-GR" dirty="0" smtClean="0">
                <a:solidFill>
                  <a:srgbClr val="FF0000"/>
                </a:solidFill>
              </a:rPr>
              <a:t>Ω</a:t>
            </a:r>
            <a:r>
              <a:rPr lang="en-US" dirty="0" smtClean="0">
                <a:solidFill>
                  <a:srgbClr val="FF0000"/>
                </a:solidFill>
              </a:rPr>
              <a:t> Resistors</a:t>
            </a:r>
            <a:endParaRPr lang="en-US" dirty="0">
              <a:solidFill>
                <a:srgbClr val="FF0000"/>
              </a:solidFill>
            </a:endParaRPr>
          </a:p>
        </p:txBody>
      </p:sp>
      <p:sp>
        <p:nvSpPr>
          <p:cNvPr id="9" name="TextBox 8"/>
          <p:cNvSpPr txBox="1"/>
          <p:nvPr/>
        </p:nvSpPr>
        <p:spPr>
          <a:xfrm>
            <a:off x="5913118" y="6186218"/>
            <a:ext cx="1719945" cy="369332"/>
          </a:xfrm>
          <a:prstGeom prst="rect">
            <a:avLst/>
          </a:prstGeom>
          <a:noFill/>
        </p:spPr>
        <p:txBody>
          <a:bodyPr wrap="square" rtlCol="0">
            <a:spAutoFit/>
          </a:bodyPr>
          <a:lstStyle/>
          <a:p>
            <a:r>
              <a:rPr lang="en-US" dirty="0" err="1" smtClean="0"/>
              <a:t>Photoresistor</a:t>
            </a:r>
            <a:r>
              <a:rPr lang="en-US" dirty="0" smtClean="0"/>
              <a:t> 1</a:t>
            </a:r>
            <a:endParaRPr lang="en-US" dirty="0"/>
          </a:p>
        </p:txBody>
      </p:sp>
      <p:cxnSp>
        <p:nvCxnSpPr>
          <p:cNvPr id="11" name="Straight Arrow Connector 10"/>
          <p:cNvCxnSpPr/>
          <p:nvPr/>
        </p:nvCxnSpPr>
        <p:spPr>
          <a:xfrm flipV="1">
            <a:off x="6622869" y="5995851"/>
            <a:ext cx="300445" cy="25527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87383" y="5161613"/>
            <a:ext cx="5133703" cy="1200329"/>
          </a:xfrm>
          <a:prstGeom prst="rect">
            <a:avLst/>
          </a:prstGeom>
          <a:noFill/>
        </p:spPr>
        <p:txBody>
          <a:bodyPr wrap="square" rtlCol="0">
            <a:spAutoFit/>
          </a:bodyPr>
          <a:lstStyle/>
          <a:p>
            <a:r>
              <a:rPr lang="en-US" dirty="0" smtClean="0"/>
              <a:t>Notes: Collection of same colored wires are a ribbon.</a:t>
            </a:r>
          </a:p>
          <a:p>
            <a:r>
              <a:rPr lang="en-US" dirty="0" smtClean="0"/>
              <a:t>Connect everything except the ribbons, then see next slides</a:t>
            </a:r>
          </a:p>
          <a:p>
            <a:r>
              <a:rPr lang="en-US" dirty="0" smtClean="0"/>
              <a:t>	</a:t>
            </a:r>
            <a:endParaRPr lang="en-US" dirty="0"/>
          </a:p>
        </p:txBody>
      </p:sp>
      <p:sp>
        <p:nvSpPr>
          <p:cNvPr id="14" name="Rectangle 13"/>
          <p:cNvSpPr/>
          <p:nvPr/>
        </p:nvSpPr>
        <p:spPr>
          <a:xfrm>
            <a:off x="287383" y="5161613"/>
            <a:ext cx="5042263" cy="925678"/>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238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697" y="232658"/>
            <a:ext cx="10972800" cy="1143000"/>
          </a:xfrm>
        </p:spPr>
        <p:txBody>
          <a:bodyPr/>
          <a:lstStyle/>
          <a:p>
            <a:r>
              <a:rPr lang="en-US" dirty="0" smtClean="0"/>
              <a:t>Connecting the Laser Ribbons</a:t>
            </a:r>
            <a:endParaRPr lang="en-US" dirty="0"/>
          </a:p>
        </p:txBody>
      </p:sp>
      <p:sp>
        <p:nvSpPr>
          <p:cNvPr id="3" name="Content Placeholder 2"/>
          <p:cNvSpPr>
            <a:spLocks noGrp="1"/>
          </p:cNvSpPr>
          <p:nvPr>
            <p:ph idx="1"/>
          </p:nvPr>
        </p:nvSpPr>
        <p:spPr>
          <a:xfrm>
            <a:off x="348294" y="1071563"/>
            <a:ext cx="6681967" cy="4193547"/>
          </a:xfrm>
        </p:spPr>
        <p:txBody>
          <a:bodyPr/>
          <a:lstStyle/>
          <a:p>
            <a:r>
              <a:rPr lang="en-US" dirty="0" smtClean="0"/>
              <a:t>For the lasers, see which ribbon is connect to all of the red wires on the lasers. </a:t>
            </a:r>
          </a:p>
          <a:p>
            <a:r>
              <a:rPr lang="en-US" dirty="0" smtClean="0"/>
              <a:t>Connect that ribbon with the 10</a:t>
            </a:r>
            <a:r>
              <a:rPr lang="el-GR" dirty="0" smtClean="0"/>
              <a:t>Ω</a:t>
            </a:r>
            <a:r>
              <a:rPr lang="en-US" dirty="0" smtClean="0"/>
              <a:t> resistors</a:t>
            </a:r>
          </a:p>
          <a:p>
            <a:r>
              <a:rPr lang="en-US" dirty="0" smtClean="0"/>
              <a:t>Connect the other laser ribbon to ground</a:t>
            </a:r>
            <a:endParaRPr lang="en-US" dirty="0"/>
          </a:p>
        </p:txBody>
      </p:sp>
      <p:pic>
        <p:nvPicPr>
          <p:cNvPr id="4" name="Picture 3"/>
          <p:cNvPicPr>
            <a:picLocks noChangeAspect="1"/>
          </p:cNvPicPr>
          <p:nvPr/>
        </p:nvPicPr>
        <p:blipFill rotWithShape="1">
          <a:blip r:embed="rId2"/>
          <a:srcRect t="36302" b="32383"/>
          <a:stretch/>
        </p:blipFill>
        <p:spPr>
          <a:xfrm>
            <a:off x="7030261" y="991922"/>
            <a:ext cx="3866655" cy="1614487"/>
          </a:xfrm>
          <a:prstGeom prst="rect">
            <a:avLst/>
          </a:prstGeom>
        </p:spPr>
      </p:pic>
      <p:cxnSp>
        <p:nvCxnSpPr>
          <p:cNvPr id="6" name="Straight Arrow Connector 5"/>
          <p:cNvCxnSpPr/>
          <p:nvPr/>
        </p:nvCxnSpPr>
        <p:spPr>
          <a:xfrm flipH="1">
            <a:off x="9815513" y="205449"/>
            <a:ext cx="540543" cy="859631"/>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rotWithShape="1">
          <a:blip r:embed="rId3"/>
          <a:srcRect l="31682" t="28422" r="15645" b="18775"/>
          <a:stretch/>
        </p:blipFill>
        <p:spPr>
          <a:xfrm>
            <a:off x="7834875" y="2826805"/>
            <a:ext cx="2328863" cy="2788183"/>
          </a:xfrm>
          <a:prstGeom prst="rect">
            <a:avLst/>
          </a:prstGeom>
        </p:spPr>
      </p:pic>
      <p:cxnSp>
        <p:nvCxnSpPr>
          <p:cNvPr id="8" name="Straight Arrow Connector 7"/>
          <p:cNvCxnSpPr/>
          <p:nvPr/>
        </p:nvCxnSpPr>
        <p:spPr>
          <a:xfrm>
            <a:off x="6557963" y="3052407"/>
            <a:ext cx="2100262" cy="350927"/>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3" name="Picture 12"/>
          <p:cNvPicPr>
            <a:picLocks noChangeAspect="1"/>
          </p:cNvPicPr>
          <p:nvPr/>
        </p:nvPicPr>
        <p:blipFill rotWithShape="1">
          <a:blip r:embed="rId4"/>
          <a:srcRect l="29892" t="33341" r="27148" b="34439"/>
          <a:stretch/>
        </p:blipFill>
        <p:spPr>
          <a:xfrm>
            <a:off x="4325540" y="4277825"/>
            <a:ext cx="2425775" cy="2425773"/>
          </a:xfrm>
          <a:prstGeom prst="rect">
            <a:avLst/>
          </a:prstGeom>
        </p:spPr>
      </p:pic>
      <p:cxnSp>
        <p:nvCxnSpPr>
          <p:cNvPr id="15" name="Straight Arrow Connector 14"/>
          <p:cNvCxnSpPr/>
          <p:nvPr/>
        </p:nvCxnSpPr>
        <p:spPr>
          <a:xfrm>
            <a:off x="2477062" y="4563535"/>
            <a:ext cx="2100262" cy="350927"/>
          </a:xfrm>
          <a:prstGeom prst="straightConnector1">
            <a:avLst/>
          </a:prstGeom>
          <a:ln w="57150">
            <a:solidFill>
              <a:srgbClr val="074BB9"/>
            </a:solidFill>
            <a:tailEnd type="triangle"/>
          </a:ln>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8784590" y="1024554"/>
            <a:ext cx="1157287" cy="42571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8715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125" y="146050"/>
            <a:ext cx="10972800" cy="1143000"/>
          </a:xfrm>
        </p:spPr>
        <p:txBody>
          <a:bodyPr/>
          <a:lstStyle/>
          <a:p>
            <a:r>
              <a:rPr lang="en-US" dirty="0" smtClean="0"/>
              <a:t>Connecting the </a:t>
            </a:r>
            <a:r>
              <a:rPr lang="en-US" dirty="0" err="1" smtClean="0"/>
              <a:t>Photoresistor</a:t>
            </a:r>
            <a:r>
              <a:rPr lang="en-US" dirty="0" smtClean="0"/>
              <a:t> Ribbons</a:t>
            </a:r>
            <a:endParaRPr lang="en-US" dirty="0"/>
          </a:p>
        </p:txBody>
      </p:sp>
      <p:sp>
        <p:nvSpPr>
          <p:cNvPr id="3" name="Content Placeholder 2"/>
          <p:cNvSpPr>
            <a:spLocks noGrp="1"/>
          </p:cNvSpPr>
          <p:nvPr>
            <p:ph idx="1"/>
          </p:nvPr>
        </p:nvSpPr>
        <p:spPr>
          <a:xfrm>
            <a:off x="581025" y="1128713"/>
            <a:ext cx="7005638" cy="4193547"/>
          </a:xfrm>
        </p:spPr>
        <p:txBody>
          <a:bodyPr/>
          <a:lstStyle/>
          <a:p>
            <a:r>
              <a:rPr lang="en-US" dirty="0" smtClean="0"/>
              <a:t>The two ribbons will be the same color</a:t>
            </a:r>
          </a:p>
          <a:p>
            <a:r>
              <a:rPr lang="en-US" dirty="0" smtClean="0"/>
              <a:t>Find which wire is connected to </a:t>
            </a:r>
            <a:r>
              <a:rPr lang="en-US" dirty="0" err="1" smtClean="0"/>
              <a:t>photoresistor</a:t>
            </a:r>
            <a:r>
              <a:rPr lang="en-US" dirty="0" smtClean="0"/>
              <a:t> 1 (top of the ramp)</a:t>
            </a:r>
          </a:p>
          <a:p>
            <a:r>
              <a:rPr lang="en-US" dirty="0" smtClean="0"/>
              <a:t>Make sure that wire on the ribbon is facing the Arduino (as in the circuit diagram)</a:t>
            </a:r>
          </a:p>
          <a:p>
            <a:r>
              <a:rPr lang="en-US" dirty="0" smtClean="0"/>
              <a:t>Connect one of the ribbons to power and the other with the 1k</a:t>
            </a:r>
            <a:r>
              <a:rPr lang="el-GR" dirty="0" smtClean="0"/>
              <a:t>Ω</a:t>
            </a:r>
            <a:r>
              <a:rPr lang="en-US" dirty="0" smtClean="0"/>
              <a:t> resistors (Does not matter which ribbon)</a:t>
            </a:r>
          </a:p>
          <a:p>
            <a:endParaRPr lang="en-US" dirty="0"/>
          </a:p>
        </p:txBody>
      </p:sp>
      <p:pic>
        <p:nvPicPr>
          <p:cNvPr id="4" name="Picture 3"/>
          <p:cNvPicPr>
            <a:picLocks noChangeAspect="1"/>
          </p:cNvPicPr>
          <p:nvPr/>
        </p:nvPicPr>
        <p:blipFill rotWithShape="1">
          <a:blip r:embed="rId2"/>
          <a:srcRect l="31557" t="16925" r="30008" b="33311"/>
          <a:stretch/>
        </p:blipFill>
        <p:spPr>
          <a:xfrm>
            <a:off x="8653464" y="1289050"/>
            <a:ext cx="2633662" cy="4546534"/>
          </a:xfrm>
          <a:prstGeom prst="rect">
            <a:avLst/>
          </a:prstGeom>
        </p:spPr>
      </p:pic>
      <p:cxnSp>
        <p:nvCxnSpPr>
          <p:cNvPr id="6" name="Straight Arrow Connector 5"/>
          <p:cNvCxnSpPr/>
          <p:nvPr/>
        </p:nvCxnSpPr>
        <p:spPr>
          <a:xfrm>
            <a:off x="7300913" y="3225486"/>
            <a:ext cx="2000250" cy="93944"/>
          </a:xfrm>
          <a:prstGeom prst="straightConnector1">
            <a:avLst/>
          </a:prstGeom>
          <a:ln w="57150">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7329488" y="3421401"/>
            <a:ext cx="3024187" cy="250487"/>
          </a:xfrm>
          <a:prstGeom prst="straightConnector1">
            <a:avLst/>
          </a:prstGeom>
          <a:ln w="57150">
            <a:solidFill>
              <a:srgbClr val="00B0F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9824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0737" y="217488"/>
            <a:ext cx="10972800" cy="1143000"/>
          </a:xfrm>
        </p:spPr>
        <p:txBody>
          <a:bodyPr/>
          <a:lstStyle/>
          <a:p>
            <a:r>
              <a:rPr lang="en-US" dirty="0" smtClean="0"/>
              <a:t>The Ramp</a:t>
            </a:r>
            <a:endParaRPr lang="en-US" dirty="0"/>
          </a:p>
        </p:txBody>
      </p:sp>
      <p:pic>
        <p:nvPicPr>
          <p:cNvPr id="4" name="Content Placeholder 3"/>
          <p:cNvPicPr>
            <a:picLocks noGrp="1" noChangeAspect="1"/>
          </p:cNvPicPr>
          <p:nvPr>
            <p:ph idx="1"/>
          </p:nvPr>
        </p:nvPicPr>
        <p:blipFill rotWithShape="1">
          <a:blip r:embed="rId2"/>
          <a:srcRect l="11998" r="19418" b="26155"/>
          <a:stretch/>
        </p:blipFill>
        <p:spPr>
          <a:xfrm>
            <a:off x="7815262" y="688975"/>
            <a:ext cx="3767138" cy="5408159"/>
          </a:xfrm>
          <a:prstGeom prst="rect">
            <a:avLst/>
          </a:prstGeom>
        </p:spPr>
      </p:pic>
      <p:sp>
        <p:nvSpPr>
          <p:cNvPr id="5" name="TextBox 4"/>
          <p:cNvSpPr txBox="1"/>
          <p:nvPr/>
        </p:nvSpPr>
        <p:spPr>
          <a:xfrm>
            <a:off x="342900" y="942975"/>
            <a:ext cx="7243763" cy="5878532"/>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t>The ramp has two removable pegs</a:t>
            </a:r>
          </a:p>
          <a:p>
            <a:pPr marL="914400" lvl="1" indent="-457200">
              <a:buFont typeface="Arial" panose="020B0604020202020204" pitchFamily="34" charset="0"/>
              <a:buChar char="•"/>
            </a:pPr>
            <a:r>
              <a:rPr lang="en-US" sz="3200" dirty="0" smtClean="0"/>
              <a:t>The bottom peg is used to hold the vertical structures up (Remove the peg to fold the structures down for storage)</a:t>
            </a:r>
          </a:p>
          <a:p>
            <a:pPr marL="914400" lvl="1" indent="-457200">
              <a:buFont typeface="Arial" panose="020B0604020202020204" pitchFamily="34" charset="0"/>
              <a:buChar char="•"/>
            </a:pPr>
            <a:r>
              <a:rPr lang="en-US" sz="3200" dirty="0" smtClean="0"/>
              <a:t>The middle peg is used to adjust the angle of the ramp. The holes on the vertical structure correspond to angles of approximately 15°, 30°, and 45</a:t>
            </a:r>
            <a:r>
              <a:rPr lang="en-US" sz="3200" dirty="0"/>
              <a:t>°</a:t>
            </a:r>
          </a:p>
          <a:p>
            <a:pPr marL="914400" lvl="1" indent="-457200">
              <a:buFont typeface="Arial" panose="020B0604020202020204" pitchFamily="34" charset="0"/>
              <a:buChar char="•"/>
            </a:pPr>
            <a:endParaRPr lang="en-US" sz="2800" dirty="0"/>
          </a:p>
          <a:p>
            <a:pPr marL="914400" lvl="1" indent="-457200">
              <a:buFont typeface="Arial" panose="020B0604020202020204" pitchFamily="34" charset="0"/>
              <a:buChar char="•"/>
            </a:pPr>
            <a:endParaRPr lang="en-US" sz="2800" dirty="0"/>
          </a:p>
        </p:txBody>
      </p:sp>
      <p:cxnSp>
        <p:nvCxnSpPr>
          <p:cNvPr id="7" name="Straight Arrow Connector 6"/>
          <p:cNvCxnSpPr/>
          <p:nvPr/>
        </p:nvCxnSpPr>
        <p:spPr>
          <a:xfrm>
            <a:off x="8215313" y="5043488"/>
            <a:ext cx="1014412" cy="34290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8043863" y="4332742"/>
            <a:ext cx="1071562" cy="14287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4643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1763"/>
            <a:ext cx="10972800" cy="1143000"/>
          </a:xfrm>
        </p:spPr>
        <p:txBody>
          <a:bodyPr/>
          <a:lstStyle/>
          <a:p>
            <a:r>
              <a:rPr lang="en-US" dirty="0" smtClean="0"/>
              <a:t>Code 1: Getting the Total Time</a:t>
            </a:r>
            <a:endParaRPr lang="en-US" dirty="0"/>
          </a:p>
        </p:txBody>
      </p:sp>
      <p:sp>
        <p:nvSpPr>
          <p:cNvPr id="3" name="Content Placeholder 2"/>
          <p:cNvSpPr>
            <a:spLocks noGrp="1"/>
          </p:cNvSpPr>
          <p:nvPr>
            <p:ph idx="1"/>
          </p:nvPr>
        </p:nvSpPr>
        <p:spPr>
          <a:xfrm>
            <a:off x="609600" y="985840"/>
            <a:ext cx="10972800" cy="2255816"/>
          </a:xfrm>
        </p:spPr>
        <p:txBody>
          <a:bodyPr/>
          <a:lstStyle/>
          <a:p>
            <a:r>
              <a:rPr lang="en-US" dirty="0" smtClean="0"/>
              <a:t>Open “</a:t>
            </a:r>
            <a:r>
              <a:rPr lang="en-US" dirty="0" err="1" smtClean="0"/>
              <a:t>LaserTimerSkeleton.ino</a:t>
            </a:r>
            <a:r>
              <a:rPr lang="en-US" dirty="0" smtClean="0"/>
              <a:t>”</a:t>
            </a:r>
          </a:p>
          <a:p>
            <a:r>
              <a:rPr lang="en-US" dirty="0" smtClean="0"/>
              <a:t>This code uses only two gates to measure the total time required for an object to move between the first and last gate</a:t>
            </a:r>
          </a:p>
          <a:p>
            <a:r>
              <a:rPr lang="en-US" dirty="0" smtClean="0"/>
              <a:t>Assuming no initial velocity, the code can also calculate the constant acceleration using the formula:</a:t>
            </a:r>
          </a:p>
        </p:txBody>
      </p:sp>
      <mc:AlternateContent xmlns:mc="http://schemas.openxmlformats.org/markup-compatibility/2006" xmlns:a14="http://schemas.microsoft.com/office/drawing/2010/main">
        <mc:Choice Requires="a14">
          <p:sp>
            <p:nvSpPr>
              <p:cNvPr id="5" name="Rectangle 4"/>
              <p:cNvSpPr/>
              <p:nvPr/>
            </p:nvSpPr>
            <p:spPr>
              <a:xfrm>
                <a:off x="2947500" y="3924688"/>
                <a:ext cx="1900723" cy="104804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3200" i="1">
                          <a:latin typeface="Cambria Math" panose="02040503050406030204" pitchFamily="18" charset="0"/>
                        </a:rPr>
                        <m:t>𝑎</m:t>
                      </m:r>
                      <m:r>
                        <a:rPr lang="en-US" sz="3200" i="1">
                          <a:latin typeface="Cambria Math" panose="02040503050406030204" pitchFamily="18" charset="0"/>
                        </a:rPr>
                        <m:t>=</m:t>
                      </m:r>
                      <m:f>
                        <m:fPr>
                          <m:ctrlPr>
                            <a:rPr lang="en-US" sz="3200" i="1">
                              <a:latin typeface="Cambria Math" panose="02040503050406030204" pitchFamily="18" charset="0"/>
                            </a:rPr>
                          </m:ctrlPr>
                        </m:fPr>
                        <m:num>
                          <m:d>
                            <m:dPr>
                              <m:ctrlPr>
                                <a:rPr lang="en-US" sz="3200" i="1">
                                  <a:latin typeface="Cambria Math" panose="02040503050406030204" pitchFamily="18" charset="0"/>
                                </a:rPr>
                              </m:ctrlPr>
                            </m:dPr>
                            <m:e>
                              <m:r>
                                <a:rPr lang="en-US" sz="3200" i="1">
                                  <a:latin typeface="Cambria Math" panose="02040503050406030204" pitchFamily="18" charset="0"/>
                                </a:rPr>
                                <m:t>2</m:t>
                              </m:r>
                              <m:r>
                                <a:rPr lang="en-US" sz="3200" i="1">
                                  <a:latin typeface="Cambria Math" panose="02040503050406030204" pitchFamily="18" charset="0"/>
                                </a:rPr>
                                <m:t>𝑑</m:t>
                              </m:r>
                            </m:e>
                          </m:d>
                        </m:num>
                        <m:den>
                          <m:sSup>
                            <m:sSupPr>
                              <m:ctrlPr>
                                <a:rPr lang="en-US" sz="3200" i="1">
                                  <a:latin typeface="Cambria Math" panose="02040503050406030204" pitchFamily="18" charset="0"/>
                                </a:rPr>
                              </m:ctrlPr>
                            </m:sSupPr>
                            <m:e>
                              <m:r>
                                <a:rPr lang="en-US" sz="3200" i="1">
                                  <a:latin typeface="Cambria Math" panose="02040503050406030204" pitchFamily="18" charset="0"/>
                                </a:rPr>
                                <m:t>𝑡</m:t>
                              </m:r>
                            </m:e>
                            <m:sup>
                              <m:r>
                                <a:rPr lang="en-US" sz="3200" i="1">
                                  <a:latin typeface="Cambria Math" panose="02040503050406030204" pitchFamily="18" charset="0"/>
                                </a:rPr>
                                <m:t>2</m:t>
                              </m:r>
                            </m:sup>
                          </m:sSup>
                        </m:den>
                      </m:f>
                    </m:oMath>
                  </m:oMathPara>
                </a14:m>
                <a:endParaRPr lang="en-US" sz="3200" dirty="0"/>
              </a:p>
            </p:txBody>
          </p:sp>
        </mc:Choice>
        <mc:Fallback xmlns="">
          <p:sp>
            <p:nvSpPr>
              <p:cNvPr id="5" name="Rectangle 4"/>
              <p:cNvSpPr>
                <a:spLocks noRot="1" noChangeAspect="1" noMove="1" noResize="1" noEditPoints="1" noAdjustHandles="1" noChangeArrowheads="1" noChangeShapeType="1" noTextEdit="1"/>
              </p:cNvSpPr>
              <p:nvPr/>
            </p:nvSpPr>
            <p:spPr>
              <a:xfrm>
                <a:off x="2947500" y="3924688"/>
                <a:ext cx="1900723" cy="1048044"/>
              </a:xfrm>
              <a:prstGeom prst="rect">
                <a:avLst/>
              </a:prstGeom>
              <a:blipFill>
                <a:blip r:embed="rId2"/>
                <a:stretch>
                  <a:fillRect/>
                </a:stretch>
              </a:blipFill>
            </p:spPr>
            <p:txBody>
              <a:bodyPr/>
              <a:lstStyle/>
              <a:p>
                <a:r>
                  <a:rPr lang="en-US">
                    <a:noFill/>
                  </a:rPr>
                  <a:t> </a:t>
                </a:r>
              </a:p>
            </p:txBody>
          </p:sp>
        </mc:Fallback>
      </mc:AlternateContent>
      <p:sp>
        <p:nvSpPr>
          <p:cNvPr id="6" name="TextBox 5"/>
          <p:cNvSpPr txBox="1"/>
          <p:nvPr/>
        </p:nvSpPr>
        <p:spPr>
          <a:xfrm>
            <a:off x="6019800" y="3848422"/>
            <a:ext cx="5257800" cy="1477328"/>
          </a:xfrm>
          <a:prstGeom prst="rect">
            <a:avLst/>
          </a:prstGeom>
          <a:noFill/>
        </p:spPr>
        <p:txBody>
          <a:bodyPr wrap="square" rtlCol="0">
            <a:spAutoFit/>
          </a:bodyPr>
          <a:lstStyle/>
          <a:p>
            <a:r>
              <a:rPr lang="en-US" sz="2400" dirty="0" smtClean="0"/>
              <a:t>Where:  a = acceleration</a:t>
            </a:r>
          </a:p>
          <a:p>
            <a:r>
              <a:rPr lang="en-US" sz="2400" dirty="0"/>
              <a:t>	</a:t>
            </a:r>
            <a:r>
              <a:rPr lang="en-US" sz="2400" dirty="0" smtClean="0"/>
              <a:t>  d = distance</a:t>
            </a:r>
          </a:p>
          <a:p>
            <a:r>
              <a:rPr lang="en-US" sz="2400" dirty="0"/>
              <a:t>	</a:t>
            </a:r>
            <a:r>
              <a:rPr lang="en-US" sz="2400" dirty="0" smtClean="0"/>
              <a:t>  t = total time</a:t>
            </a:r>
          </a:p>
          <a:p>
            <a:r>
              <a:rPr lang="en-US" dirty="0" smtClean="0"/>
              <a:t>	</a:t>
            </a:r>
            <a:endParaRPr lang="en-US" dirty="0"/>
          </a:p>
        </p:txBody>
      </p:sp>
      <p:sp>
        <p:nvSpPr>
          <p:cNvPr id="7" name="Content Placeholder 2"/>
          <p:cNvSpPr txBox="1">
            <a:spLocks/>
          </p:cNvSpPr>
          <p:nvPr/>
        </p:nvSpPr>
        <p:spPr>
          <a:xfrm>
            <a:off x="533400" y="5071239"/>
            <a:ext cx="10972800" cy="225581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As well as the final velocity using the formula:</a:t>
            </a:r>
          </a:p>
        </p:txBody>
      </p:sp>
      <mc:AlternateContent xmlns:mc="http://schemas.openxmlformats.org/markup-compatibility/2006" xmlns:a14="http://schemas.microsoft.com/office/drawing/2010/main">
        <mc:Choice Requires="a14">
          <p:sp>
            <p:nvSpPr>
              <p:cNvPr id="8" name="Rectangle 7"/>
              <p:cNvSpPr/>
              <p:nvPr/>
            </p:nvSpPr>
            <p:spPr>
              <a:xfrm>
                <a:off x="2695089" y="5580260"/>
                <a:ext cx="1900723"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𝑣</m:t>
                      </m:r>
                      <m:r>
                        <a:rPr lang="en-US" sz="3200" i="1">
                          <a:latin typeface="Cambria Math" panose="02040503050406030204" pitchFamily="18" charset="0"/>
                        </a:rPr>
                        <m:t>=</m:t>
                      </m:r>
                      <m:r>
                        <a:rPr lang="en-US" sz="3200" b="0" i="1" smtClean="0">
                          <a:latin typeface="Cambria Math" panose="02040503050406030204" pitchFamily="18" charset="0"/>
                        </a:rPr>
                        <m:t>𝑎𝑡</m:t>
                      </m:r>
                    </m:oMath>
                  </m:oMathPara>
                </a14:m>
                <a:endParaRPr lang="en-US" sz="3200" dirty="0"/>
              </a:p>
            </p:txBody>
          </p:sp>
        </mc:Choice>
        <mc:Fallback xmlns="">
          <p:sp>
            <p:nvSpPr>
              <p:cNvPr id="8" name="Rectangle 7"/>
              <p:cNvSpPr>
                <a:spLocks noRot="1" noChangeAspect="1" noMove="1" noResize="1" noEditPoints="1" noAdjustHandles="1" noChangeArrowheads="1" noChangeShapeType="1" noTextEdit="1"/>
              </p:cNvSpPr>
              <p:nvPr/>
            </p:nvSpPr>
            <p:spPr>
              <a:xfrm>
                <a:off x="2695089" y="5580260"/>
                <a:ext cx="1900723" cy="584775"/>
              </a:xfrm>
              <a:prstGeom prst="rect">
                <a:avLst/>
              </a:prstGeom>
              <a:blipFill>
                <a:blip r:embed="rId3"/>
                <a:stretch>
                  <a:fillRect/>
                </a:stretch>
              </a:blipFill>
            </p:spPr>
            <p:txBody>
              <a:bodyPr/>
              <a:lstStyle/>
              <a:p>
                <a:r>
                  <a:rPr lang="en-US">
                    <a:noFill/>
                  </a:rPr>
                  <a:t> </a:t>
                </a:r>
              </a:p>
            </p:txBody>
          </p:sp>
        </mc:Fallback>
      </mc:AlternateContent>
      <p:sp>
        <p:nvSpPr>
          <p:cNvPr id="9" name="TextBox 8"/>
          <p:cNvSpPr txBox="1"/>
          <p:nvPr/>
        </p:nvSpPr>
        <p:spPr>
          <a:xfrm>
            <a:off x="6324600" y="5580260"/>
            <a:ext cx="5257800" cy="830997"/>
          </a:xfrm>
          <a:prstGeom prst="rect">
            <a:avLst/>
          </a:prstGeom>
          <a:noFill/>
        </p:spPr>
        <p:txBody>
          <a:bodyPr wrap="square" rtlCol="0">
            <a:spAutoFit/>
          </a:bodyPr>
          <a:lstStyle/>
          <a:p>
            <a:r>
              <a:rPr lang="en-US" sz="2400" dirty="0" smtClean="0"/>
              <a:t>Where:  v = velocity</a:t>
            </a:r>
          </a:p>
          <a:p>
            <a:r>
              <a:rPr lang="en-US" sz="2400" dirty="0"/>
              <a:t>	</a:t>
            </a:r>
            <a:r>
              <a:rPr lang="en-US" dirty="0" smtClean="0"/>
              <a:t>	</a:t>
            </a:r>
            <a:endParaRPr lang="en-US" dirty="0"/>
          </a:p>
        </p:txBody>
      </p:sp>
    </p:spTree>
    <p:extLst>
      <p:ext uri="{BB962C8B-B14F-4D97-AF65-F5344CB8AC3E}">
        <p14:creationId xmlns:p14="http://schemas.microsoft.com/office/powerpoint/2010/main" val="342082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344" y="117476"/>
            <a:ext cx="10972800" cy="1143000"/>
          </a:xfrm>
        </p:spPr>
        <p:txBody>
          <a:bodyPr/>
          <a:lstStyle/>
          <a:p>
            <a:r>
              <a:rPr lang="en-US" dirty="0" smtClean="0"/>
              <a:t>Code for “</a:t>
            </a:r>
            <a:r>
              <a:rPr lang="en-US" dirty="0" err="1" smtClean="0"/>
              <a:t>LaserTimerSkeleton.ino</a:t>
            </a:r>
            <a:r>
              <a:rPr lang="en-US" dirty="0" smtClean="0"/>
              <a:t>” </a:t>
            </a:r>
            <a:endParaRPr lang="en-US" dirty="0"/>
          </a:p>
        </p:txBody>
      </p:sp>
      <p:pic>
        <p:nvPicPr>
          <p:cNvPr id="5" name="Picture 4"/>
          <p:cNvPicPr>
            <a:picLocks noChangeAspect="1"/>
          </p:cNvPicPr>
          <p:nvPr/>
        </p:nvPicPr>
        <p:blipFill>
          <a:blip r:embed="rId2"/>
          <a:stretch>
            <a:fillRect/>
          </a:stretch>
        </p:blipFill>
        <p:spPr>
          <a:xfrm>
            <a:off x="464344" y="860426"/>
            <a:ext cx="9644063" cy="5804180"/>
          </a:xfrm>
          <a:prstGeom prst="rect">
            <a:avLst/>
          </a:prstGeom>
        </p:spPr>
      </p:pic>
    </p:spTree>
    <p:extLst>
      <p:ext uri="{BB962C8B-B14F-4D97-AF65-F5344CB8AC3E}">
        <p14:creationId xmlns:p14="http://schemas.microsoft.com/office/powerpoint/2010/main" val="1588295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Try it out</a:t>
            </a:r>
            <a:endParaRPr lang="en-US" dirty="0"/>
          </a:p>
        </p:txBody>
      </p:sp>
      <p:sp>
        <p:nvSpPr>
          <p:cNvPr id="3" name="Content Placeholder 2"/>
          <p:cNvSpPr>
            <a:spLocks noGrp="1"/>
          </p:cNvSpPr>
          <p:nvPr>
            <p:ph idx="1"/>
          </p:nvPr>
        </p:nvSpPr>
        <p:spPr/>
        <p:txBody>
          <a:bodyPr/>
          <a:lstStyle/>
          <a:p>
            <a:r>
              <a:rPr lang="en-US" dirty="0" smtClean="0"/>
              <a:t>Upload the code to the Arduino</a:t>
            </a:r>
          </a:p>
          <a:p>
            <a:r>
              <a:rPr lang="en-US" dirty="0" smtClean="0"/>
              <a:t>Open the Serial Monitor in the top right-hand corner</a:t>
            </a:r>
          </a:p>
          <a:p>
            <a:r>
              <a:rPr lang="en-US" dirty="0" smtClean="0"/>
              <a:t>Once the message “Timer Ready” appears, roll a ball down the ramp starting as close to Laser 1 as possible</a:t>
            </a:r>
          </a:p>
          <a:p>
            <a:r>
              <a:rPr lang="en-US" b="1" u="sng" dirty="0" smtClean="0"/>
              <a:t>Notes: Please catch the ball at the end of the ramp</a:t>
            </a:r>
            <a:endParaRPr lang="en-US" b="1" u="sng" dirty="0"/>
          </a:p>
        </p:txBody>
      </p:sp>
      <p:pic>
        <p:nvPicPr>
          <p:cNvPr id="4" name="Picture 3"/>
          <p:cNvPicPr>
            <a:picLocks noChangeAspect="1"/>
          </p:cNvPicPr>
          <p:nvPr/>
        </p:nvPicPr>
        <p:blipFill>
          <a:blip r:embed="rId2"/>
          <a:stretch>
            <a:fillRect/>
          </a:stretch>
        </p:blipFill>
        <p:spPr>
          <a:xfrm>
            <a:off x="10267950" y="2214562"/>
            <a:ext cx="711202" cy="457201"/>
          </a:xfrm>
          <a:prstGeom prst="rect">
            <a:avLst/>
          </a:prstGeom>
        </p:spPr>
      </p:pic>
    </p:spTree>
    <p:extLst>
      <p:ext uri="{BB962C8B-B14F-4D97-AF65-F5344CB8AC3E}">
        <p14:creationId xmlns:p14="http://schemas.microsoft.com/office/powerpoint/2010/main" val="1695929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 2: Getting Position vs. Time</a:t>
            </a:r>
            <a:endParaRPr lang="en-US" dirty="0"/>
          </a:p>
        </p:txBody>
      </p:sp>
      <p:sp>
        <p:nvSpPr>
          <p:cNvPr id="3" name="Content Placeholder 2"/>
          <p:cNvSpPr>
            <a:spLocks noGrp="1"/>
          </p:cNvSpPr>
          <p:nvPr>
            <p:ph idx="1"/>
          </p:nvPr>
        </p:nvSpPr>
        <p:spPr>
          <a:xfrm>
            <a:off x="609600" y="1171576"/>
            <a:ext cx="10972800" cy="4193547"/>
          </a:xfrm>
        </p:spPr>
        <p:txBody>
          <a:bodyPr/>
          <a:lstStyle/>
          <a:p>
            <a:r>
              <a:rPr lang="en-US" dirty="0" smtClean="0"/>
              <a:t>Open and upload “</a:t>
            </a:r>
            <a:r>
              <a:rPr lang="en-US" dirty="0" err="1" smtClean="0"/>
              <a:t>LaserTimerPosition.ino</a:t>
            </a:r>
            <a:r>
              <a:rPr lang="en-US" dirty="0" smtClean="0"/>
              <a:t>” </a:t>
            </a:r>
          </a:p>
          <a:p>
            <a:pPr lvl="1"/>
            <a:r>
              <a:rPr lang="en-US" dirty="0" smtClean="0"/>
              <a:t>This code uses the same method as before to track when the each of the 5 gates is crossed</a:t>
            </a:r>
          </a:p>
          <a:p>
            <a:r>
              <a:rPr lang="en-US" dirty="0" smtClean="0"/>
              <a:t>Open the Serial Monitor and roll a ball down the ramp</a:t>
            </a:r>
          </a:p>
          <a:p>
            <a:r>
              <a:rPr lang="en-US" dirty="0" smtClean="0"/>
              <a:t>The code will give a Position vs. Time table similar to this:</a:t>
            </a:r>
          </a:p>
          <a:p>
            <a:endParaRPr lang="en-US" dirty="0" smtClean="0"/>
          </a:p>
        </p:txBody>
      </p:sp>
      <p:pic>
        <p:nvPicPr>
          <p:cNvPr id="5" name="Picture 4"/>
          <p:cNvPicPr>
            <a:picLocks noChangeAspect="1"/>
          </p:cNvPicPr>
          <p:nvPr/>
        </p:nvPicPr>
        <p:blipFill>
          <a:blip r:embed="rId2"/>
          <a:stretch>
            <a:fillRect/>
          </a:stretch>
        </p:blipFill>
        <p:spPr>
          <a:xfrm>
            <a:off x="4524375" y="4011309"/>
            <a:ext cx="2462213" cy="2032303"/>
          </a:xfrm>
          <a:prstGeom prst="rect">
            <a:avLst/>
          </a:prstGeom>
        </p:spPr>
      </p:pic>
    </p:spTree>
    <p:extLst>
      <p:ext uri="{BB962C8B-B14F-4D97-AF65-F5344CB8AC3E}">
        <p14:creationId xmlns:p14="http://schemas.microsoft.com/office/powerpoint/2010/main" val="2859593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Plotting Position vs Time</a:t>
            </a:r>
            <a:endParaRPr lang="en-US" dirty="0"/>
          </a:p>
        </p:txBody>
      </p:sp>
      <p:sp>
        <p:nvSpPr>
          <p:cNvPr id="3" name="Content Placeholder 2"/>
          <p:cNvSpPr>
            <a:spLocks noGrp="1"/>
          </p:cNvSpPr>
          <p:nvPr>
            <p:ph idx="1"/>
          </p:nvPr>
        </p:nvSpPr>
        <p:spPr>
          <a:xfrm>
            <a:off x="609600" y="1185863"/>
            <a:ext cx="10972800" cy="4193547"/>
          </a:xfrm>
        </p:spPr>
        <p:txBody>
          <a:bodyPr/>
          <a:lstStyle/>
          <a:p>
            <a:r>
              <a:rPr lang="en-US" dirty="0" smtClean="0"/>
              <a:t>Open Microsoft Excel</a:t>
            </a:r>
          </a:p>
          <a:p>
            <a:r>
              <a:rPr lang="en-US" dirty="0" smtClean="0"/>
              <a:t>Enter the values from the table</a:t>
            </a:r>
          </a:p>
          <a:p>
            <a:r>
              <a:rPr lang="en-US" dirty="0" smtClean="0"/>
              <a:t>Highlight all the values </a:t>
            </a:r>
          </a:p>
          <a:p>
            <a:r>
              <a:rPr lang="en-US" dirty="0" smtClean="0"/>
              <a:t>Click on Insert -&gt; Scatter Chart -&gt; Scatter With Smooth Lines </a:t>
            </a:r>
          </a:p>
          <a:p>
            <a:endParaRPr lang="en-US" dirty="0"/>
          </a:p>
        </p:txBody>
      </p:sp>
      <p:pic>
        <p:nvPicPr>
          <p:cNvPr id="4" name="Picture 3"/>
          <p:cNvPicPr>
            <a:picLocks noChangeAspect="1"/>
          </p:cNvPicPr>
          <p:nvPr/>
        </p:nvPicPr>
        <p:blipFill>
          <a:blip r:embed="rId2"/>
          <a:stretch>
            <a:fillRect/>
          </a:stretch>
        </p:blipFill>
        <p:spPr>
          <a:xfrm>
            <a:off x="7229475" y="1289051"/>
            <a:ext cx="1893122" cy="14827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7183" y="3511096"/>
            <a:ext cx="4706007" cy="3258005"/>
          </a:xfrm>
          <a:prstGeom prst="rect">
            <a:avLst/>
          </a:prstGeom>
        </p:spPr>
      </p:pic>
      <p:cxnSp>
        <p:nvCxnSpPr>
          <p:cNvPr id="7" name="Straight Arrow Connector 6"/>
          <p:cNvCxnSpPr/>
          <p:nvPr/>
        </p:nvCxnSpPr>
        <p:spPr>
          <a:xfrm flipH="1">
            <a:off x="6958013" y="4100513"/>
            <a:ext cx="1543050" cy="642937"/>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6441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 Best Fit Line</a:t>
            </a:r>
            <a:endParaRPr lang="en-US" dirty="0"/>
          </a:p>
        </p:txBody>
      </p:sp>
      <p:sp>
        <p:nvSpPr>
          <p:cNvPr id="3" name="Content Placeholder 2"/>
          <p:cNvSpPr>
            <a:spLocks noGrp="1"/>
          </p:cNvSpPr>
          <p:nvPr>
            <p:ph idx="1"/>
          </p:nvPr>
        </p:nvSpPr>
        <p:spPr>
          <a:xfrm>
            <a:off x="609600" y="1557339"/>
            <a:ext cx="6162676" cy="4193547"/>
          </a:xfrm>
        </p:spPr>
        <p:txBody>
          <a:bodyPr/>
          <a:lstStyle/>
          <a:p>
            <a:r>
              <a:rPr lang="en-US" dirty="0" smtClean="0"/>
              <a:t>Once you have your plot, click on the + -&gt; </a:t>
            </a:r>
            <a:r>
              <a:rPr lang="en-US" dirty="0" err="1"/>
              <a:t>T</a:t>
            </a:r>
            <a:r>
              <a:rPr lang="en-US" dirty="0" err="1" smtClean="0"/>
              <a:t>rendline</a:t>
            </a:r>
            <a:r>
              <a:rPr lang="en-US" dirty="0" smtClean="0"/>
              <a:t> -&gt; More </a:t>
            </a:r>
            <a:r>
              <a:rPr lang="en-US" dirty="0"/>
              <a:t>O</a:t>
            </a:r>
            <a:r>
              <a:rPr lang="en-US" dirty="0" smtClean="0"/>
              <a:t>ptions</a:t>
            </a:r>
          </a:p>
          <a:p>
            <a:r>
              <a:rPr lang="en-US" dirty="0" smtClean="0"/>
              <a:t>Select polynomial (order 2) and check the “Display Equation on Chart” box</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6588" y="1068120"/>
            <a:ext cx="4464204" cy="2542117"/>
          </a:xfrm>
          <a:prstGeom prst="rect">
            <a:avLst/>
          </a:prstGeom>
        </p:spPr>
      </p:pic>
      <p:cxnSp>
        <p:nvCxnSpPr>
          <p:cNvPr id="6" name="Straight Arrow Connector 5"/>
          <p:cNvCxnSpPr/>
          <p:nvPr/>
        </p:nvCxnSpPr>
        <p:spPr>
          <a:xfrm>
            <a:off x="5672138" y="2339178"/>
            <a:ext cx="4186237" cy="88979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3268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175" y="251739"/>
            <a:ext cx="10972800" cy="1143000"/>
          </a:xfrm>
        </p:spPr>
        <p:txBody>
          <a:bodyPr/>
          <a:lstStyle/>
          <a:p>
            <a:r>
              <a:rPr lang="en-US" dirty="0" smtClean="0"/>
              <a:t>Interpreting the Data</a:t>
            </a:r>
            <a:endParaRPr lang="en-US" dirty="0"/>
          </a:p>
        </p:txBody>
      </p:sp>
      <p:sp>
        <p:nvSpPr>
          <p:cNvPr id="3" name="Content Placeholder 2"/>
          <p:cNvSpPr>
            <a:spLocks noGrp="1"/>
          </p:cNvSpPr>
          <p:nvPr>
            <p:ph idx="1"/>
          </p:nvPr>
        </p:nvSpPr>
        <p:spPr>
          <a:xfrm>
            <a:off x="373855" y="1000126"/>
            <a:ext cx="10927557" cy="4193547"/>
          </a:xfrm>
        </p:spPr>
        <p:txBody>
          <a:bodyPr/>
          <a:lstStyle/>
          <a:p>
            <a:r>
              <a:rPr lang="en-US" dirty="0" smtClean="0"/>
              <a:t>Your plot should look something like this:</a:t>
            </a:r>
          </a:p>
          <a:p>
            <a:endParaRPr lang="en-US" dirty="0"/>
          </a:p>
          <a:p>
            <a:endParaRPr lang="en-US" dirty="0" smtClean="0"/>
          </a:p>
          <a:p>
            <a:endParaRPr lang="en-US" dirty="0" smtClean="0"/>
          </a:p>
          <a:p>
            <a:pPr marL="0" indent="0">
              <a:buNone/>
            </a:pPr>
            <a:endParaRPr lang="en-US" dirty="0"/>
          </a:p>
          <a:p>
            <a:r>
              <a:rPr lang="en-US" dirty="0" smtClean="0"/>
              <a:t>The provided equation is in the standard format connecting distance, acceleration, and velocity</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653089449"/>
              </p:ext>
            </p:extLst>
          </p:nvPr>
        </p:nvGraphicFramePr>
        <p:xfrm>
          <a:off x="4310062" y="1417638"/>
          <a:ext cx="4627958" cy="2754312"/>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a14="http://schemas.microsoft.com/office/drawing/2010/main">
        <mc:Choice Requires="a14">
          <p:sp>
            <p:nvSpPr>
              <p:cNvPr id="5" name="TextBox 4"/>
              <p:cNvSpPr txBox="1"/>
              <p:nvPr/>
            </p:nvSpPr>
            <p:spPr>
              <a:xfrm>
                <a:off x="2034571" y="5096601"/>
                <a:ext cx="2918428"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𝑓</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𝑎</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𝑡</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𝑜</m:t>
                          </m:r>
                        </m:sub>
                      </m:sSub>
                      <m:r>
                        <a:rPr lang="en-US" sz="2400" b="0" i="1" smtClean="0">
                          <a:latin typeface="Cambria Math" panose="02040503050406030204" pitchFamily="18" charset="0"/>
                        </a:rPr>
                        <m:t>𝑡</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𝑜</m:t>
                          </m:r>
                        </m:sub>
                      </m:sSub>
                    </m:oMath>
                  </m:oMathPara>
                </a14:m>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2034571" y="5096601"/>
                <a:ext cx="2918428" cy="691471"/>
              </a:xfrm>
              <a:prstGeom prst="rect">
                <a:avLst/>
              </a:prstGeom>
              <a:blipFill>
                <a:blip r:embed="rId3"/>
                <a:stretch>
                  <a:fillRect/>
                </a:stretch>
              </a:blipFill>
            </p:spPr>
            <p:txBody>
              <a:bodyPr/>
              <a:lstStyle/>
              <a:p>
                <a:r>
                  <a:rPr lang="en-US">
                    <a:noFill/>
                  </a:rPr>
                  <a:t> </a:t>
                </a:r>
              </a:p>
            </p:txBody>
          </p:sp>
        </mc:Fallback>
      </mc:AlternateContent>
      <p:sp>
        <p:nvSpPr>
          <p:cNvPr id="6" name="TextBox 5"/>
          <p:cNvSpPr txBox="1"/>
          <p:nvPr/>
        </p:nvSpPr>
        <p:spPr>
          <a:xfrm>
            <a:off x="6296025" y="5096601"/>
            <a:ext cx="3100387" cy="1631216"/>
          </a:xfrm>
          <a:prstGeom prst="rect">
            <a:avLst/>
          </a:prstGeom>
          <a:solidFill>
            <a:schemeClr val="bg1"/>
          </a:solidFill>
        </p:spPr>
        <p:txBody>
          <a:bodyPr wrap="square" rtlCol="0">
            <a:spAutoFit/>
          </a:bodyPr>
          <a:lstStyle/>
          <a:p>
            <a:r>
              <a:rPr lang="en-US" sz="2000" dirty="0" smtClean="0"/>
              <a:t>Where: 	</a:t>
            </a:r>
            <a:r>
              <a:rPr lang="en-US" sz="2000" dirty="0" err="1" smtClean="0"/>
              <a:t>x</a:t>
            </a:r>
            <a:r>
              <a:rPr lang="en-US" sz="1200" dirty="0" err="1" smtClean="0"/>
              <a:t>f</a:t>
            </a:r>
            <a:r>
              <a:rPr lang="en-US" sz="2000" dirty="0" smtClean="0"/>
              <a:t> = final distance</a:t>
            </a:r>
          </a:p>
          <a:p>
            <a:r>
              <a:rPr lang="en-US" sz="2000" dirty="0"/>
              <a:t>	</a:t>
            </a:r>
            <a:r>
              <a:rPr lang="en-US" sz="2000" dirty="0" smtClean="0"/>
              <a:t>a = acceleration</a:t>
            </a:r>
          </a:p>
          <a:p>
            <a:r>
              <a:rPr lang="en-US" sz="2000" dirty="0"/>
              <a:t>	</a:t>
            </a:r>
            <a:r>
              <a:rPr lang="en-US" sz="2000" dirty="0" err="1" smtClean="0"/>
              <a:t>v</a:t>
            </a:r>
            <a:r>
              <a:rPr lang="en-US" sz="1400" dirty="0" err="1" smtClean="0"/>
              <a:t>o</a:t>
            </a:r>
            <a:r>
              <a:rPr lang="en-US" sz="2000" dirty="0" smtClean="0"/>
              <a:t> = initial velocity</a:t>
            </a:r>
          </a:p>
          <a:p>
            <a:r>
              <a:rPr lang="en-US" sz="2000" dirty="0"/>
              <a:t>	</a:t>
            </a:r>
            <a:r>
              <a:rPr lang="en-US" sz="2000" dirty="0" smtClean="0"/>
              <a:t>x</a:t>
            </a:r>
            <a:r>
              <a:rPr lang="en-US" sz="1400" dirty="0" smtClean="0"/>
              <a:t>o</a:t>
            </a:r>
            <a:r>
              <a:rPr lang="en-US" sz="2000" dirty="0" smtClean="0"/>
              <a:t> = initial distance</a:t>
            </a:r>
          </a:p>
          <a:p>
            <a:r>
              <a:rPr lang="en-US" sz="2000" dirty="0"/>
              <a:t>	</a:t>
            </a:r>
            <a:r>
              <a:rPr lang="en-US" sz="2000" dirty="0" smtClean="0"/>
              <a:t>t = time</a:t>
            </a:r>
            <a:endParaRPr lang="en-US" sz="2000" dirty="0"/>
          </a:p>
        </p:txBody>
      </p:sp>
    </p:spTree>
    <p:extLst>
      <p:ext uri="{BB962C8B-B14F-4D97-AF65-F5344CB8AC3E}">
        <p14:creationId xmlns:p14="http://schemas.microsoft.com/office/powerpoint/2010/main" val="1574756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Conservation of Momentum</a:t>
            </a:r>
            <a:endParaRPr lang="en-US" dirty="0"/>
          </a:p>
        </p:txBody>
      </p:sp>
      <p:sp>
        <p:nvSpPr>
          <p:cNvPr id="3" name="Content Placeholder 2"/>
          <p:cNvSpPr>
            <a:spLocks noGrp="1"/>
          </p:cNvSpPr>
          <p:nvPr>
            <p:ph idx="1"/>
          </p:nvPr>
        </p:nvSpPr>
        <p:spPr>
          <a:xfrm>
            <a:off x="609600" y="1017588"/>
            <a:ext cx="10972800" cy="4193547"/>
          </a:xfrm>
        </p:spPr>
        <p:txBody>
          <a:bodyPr/>
          <a:lstStyle/>
          <a:p>
            <a:r>
              <a:rPr lang="en-US" dirty="0" smtClean="0"/>
              <a:t>The same setup can be used for experiments involving conservation of momentum</a:t>
            </a:r>
          </a:p>
          <a:p>
            <a:r>
              <a:rPr lang="en-US" dirty="0" smtClean="0"/>
              <a:t>Momentum = mass x velocity</a:t>
            </a:r>
          </a:p>
          <a:p>
            <a:r>
              <a:rPr lang="en-US" dirty="0" smtClean="0"/>
              <a:t>Conservation of momentum: total momentum is constant before and after a collision if no external force acts upon the system</a:t>
            </a:r>
          </a:p>
          <a:p>
            <a:r>
              <a:rPr lang="en-US" dirty="0" smtClean="0"/>
              <a:t>There are two main types of collisions:</a:t>
            </a:r>
          </a:p>
          <a:p>
            <a:pPr lvl="1"/>
            <a:r>
              <a:rPr lang="en-US" dirty="0" smtClean="0"/>
              <a:t>Inelastic: when the two objects stick together after the collision</a:t>
            </a:r>
          </a:p>
          <a:p>
            <a:pPr lvl="1"/>
            <a:r>
              <a:rPr lang="en-US" dirty="0" smtClean="0"/>
              <a:t>Elastic: when the two object split after the collision</a:t>
            </a:r>
            <a:endParaRPr lang="en-US" dirty="0"/>
          </a:p>
        </p:txBody>
      </p:sp>
    </p:spTree>
    <p:extLst>
      <p:ext uri="{BB962C8B-B14F-4D97-AF65-F5344CB8AC3E}">
        <p14:creationId xmlns:p14="http://schemas.microsoft.com/office/powerpoint/2010/main" val="815889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 3: Elastic Collision 1</a:t>
            </a:r>
            <a:endParaRPr lang="en-US" dirty="0"/>
          </a:p>
        </p:txBody>
      </p:sp>
      <p:sp>
        <p:nvSpPr>
          <p:cNvPr id="4" name="Content Placeholder 2"/>
          <p:cNvSpPr>
            <a:spLocks noGrp="1"/>
          </p:cNvSpPr>
          <p:nvPr>
            <p:ph idx="1"/>
          </p:nvPr>
        </p:nvSpPr>
        <p:spPr>
          <a:xfrm>
            <a:off x="609600" y="1271588"/>
            <a:ext cx="10972800" cy="4194175"/>
          </a:xfrm>
        </p:spPr>
        <p:txBody>
          <a:bodyPr/>
          <a:lstStyle/>
          <a:p>
            <a:r>
              <a:rPr lang="en-US" dirty="0" smtClean="0"/>
              <a:t>This code is for an elastic collision where one object is initially moving from gate 1, and the other sits still in the middle of the ramp</a:t>
            </a:r>
          </a:p>
          <a:p>
            <a:r>
              <a:rPr lang="en-US" dirty="0" smtClean="0"/>
              <a:t>The two objects should roll separately towards gate 5 after the collision</a:t>
            </a:r>
          </a:p>
          <a:p>
            <a:r>
              <a:rPr lang="en-US" dirty="0" smtClean="0"/>
              <a:t>The code will give the initial velocity of the first moving object, the velocity of the second object after the collision, and the velocity of the first object after the collision</a:t>
            </a:r>
            <a:endParaRPr lang="en-US" dirty="0"/>
          </a:p>
        </p:txBody>
      </p:sp>
    </p:spTree>
    <p:extLst>
      <p:ext uri="{BB962C8B-B14F-4D97-AF65-F5344CB8AC3E}">
        <p14:creationId xmlns:p14="http://schemas.microsoft.com/office/powerpoint/2010/main" val="3930638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143000"/>
          </a:xfrm>
        </p:spPr>
        <p:txBody>
          <a:bodyPr/>
          <a:lstStyle/>
          <a:p>
            <a:r>
              <a:rPr lang="en-US" dirty="0" smtClean="0"/>
              <a:t>Code 3</a:t>
            </a:r>
            <a:endParaRPr lang="en-US" dirty="0"/>
          </a:p>
        </p:txBody>
      </p:sp>
      <p:sp>
        <p:nvSpPr>
          <p:cNvPr id="3" name="Content Placeholder 2"/>
          <p:cNvSpPr>
            <a:spLocks noGrp="1"/>
          </p:cNvSpPr>
          <p:nvPr>
            <p:ph idx="1"/>
          </p:nvPr>
        </p:nvSpPr>
        <p:spPr>
          <a:xfrm>
            <a:off x="609600" y="757238"/>
            <a:ext cx="10972800" cy="4193547"/>
          </a:xfrm>
        </p:spPr>
        <p:txBody>
          <a:bodyPr/>
          <a:lstStyle/>
          <a:p>
            <a:r>
              <a:rPr lang="en-US" dirty="0" smtClean="0"/>
              <a:t>Open “Elastic1Skeleton.ino” under the folder </a:t>
            </a:r>
            <a:r>
              <a:rPr lang="en-US" dirty="0" err="1" smtClean="0"/>
              <a:t>LaserTimerMomentumSeparate</a:t>
            </a:r>
            <a:r>
              <a:rPr lang="en-US" dirty="0" smtClean="0"/>
              <a:t> </a:t>
            </a:r>
            <a:r>
              <a:rPr lang="en-US" dirty="0" smtClean="0"/>
              <a:t>and type the following code</a:t>
            </a:r>
            <a:endParaRPr lang="en-US" dirty="0"/>
          </a:p>
        </p:txBody>
      </p:sp>
      <p:pic>
        <p:nvPicPr>
          <p:cNvPr id="4" name="Picture 3"/>
          <p:cNvPicPr>
            <a:picLocks noChangeAspect="1"/>
          </p:cNvPicPr>
          <p:nvPr/>
        </p:nvPicPr>
        <p:blipFill>
          <a:blip r:embed="rId2"/>
          <a:stretch>
            <a:fillRect/>
          </a:stretch>
        </p:blipFill>
        <p:spPr>
          <a:xfrm>
            <a:off x="271463" y="1864683"/>
            <a:ext cx="11801475" cy="3593141"/>
          </a:xfrm>
          <a:prstGeom prst="rect">
            <a:avLst/>
          </a:prstGeom>
        </p:spPr>
      </p:pic>
    </p:spTree>
    <p:extLst>
      <p:ext uri="{BB962C8B-B14F-4D97-AF65-F5344CB8AC3E}">
        <p14:creationId xmlns:p14="http://schemas.microsoft.com/office/powerpoint/2010/main" val="3783258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7475"/>
            <a:ext cx="10972800" cy="1143000"/>
          </a:xfrm>
        </p:spPr>
        <p:txBody>
          <a:bodyPr/>
          <a:lstStyle/>
          <a:p>
            <a:r>
              <a:rPr lang="en-US" dirty="0" smtClean="0"/>
              <a:t>Code 3 Continued</a:t>
            </a:r>
            <a:endParaRPr lang="en-US" dirty="0"/>
          </a:p>
        </p:txBody>
      </p:sp>
      <p:sp>
        <p:nvSpPr>
          <p:cNvPr id="3" name="Content Placeholder 2"/>
          <p:cNvSpPr>
            <a:spLocks noGrp="1"/>
          </p:cNvSpPr>
          <p:nvPr>
            <p:ph idx="1"/>
          </p:nvPr>
        </p:nvSpPr>
        <p:spPr>
          <a:xfrm>
            <a:off x="609600" y="1042989"/>
            <a:ext cx="10972800" cy="4193547"/>
          </a:xfrm>
        </p:spPr>
        <p:txBody>
          <a:bodyPr/>
          <a:lstStyle/>
          <a:p>
            <a:r>
              <a:rPr lang="en-US" sz="2400" dirty="0" smtClean="0"/>
              <a:t>This portion of the code continuously checks gates 4 and 5 until they are both crossed twice</a:t>
            </a:r>
            <a:endParaRPr lang="en-US" sz="2400" dirty="0"/>
          </a:p>
        </p:txBody>
      </p:sp>
      <p:pic>
        <p:nvPicPr>
          <p:cNvPr id="4" name="Picture 3"/>
          <p:cNvPicPr>
            <a:picLocks noChangeAspect="1"/>
          </p:cNvPicPr>
          <p:nvPr/>
        </p:nvPicPr>
        <p:blipFill>
          <a:blip r:embed="rId2"/>
          <a:stretch>
            <a:fillRect/>
          </a:stretch>
        </p:blipFill>
        <p:spPr>
          <a:xfrm>
            <a:off x="150253" y="1900238"/>
            <a:ext cx="11891494" cy="4882837"/>
          </a:xfrm>
          <a:prstGeom prst="rect">
            <a:avLst/>
          </a:prstGeom>
        </p:spPr>
      </p:pic>
    </p:spTree>
    <p:extLst>
      <p:ext uri="{BB962C8B-B14F-4D97-AF65-F5344CB8AC3E}">
        <p14:creationId xmlns:p14="http://schemas.microsoft.com/office/powerpoint/2010/main" val="2305090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Try It Out</a:t>
            </a:r>
            <a:endParaRPr lang="en-US" dirty="0"/>
          </a:p>
        </p:txBody>
      </p:sp>
      <p:sp>
        <p:nvSpPr>
          <p:cNvPr id="3" name="Content Placeholder 2"/>
          <p:cNvSpPr>
            <a:spLocks noGrp="1"/>
          </p:cNvSpPr>
          <p:nvPr>
            <p:ph idx="1"/>
          </p:nvPr>
        </p:nvSpPr>
        <p:spPr>
          <a:xfrm>
            <a:off x="216693" y="1057275"/>
            <a:ext cx="11758613" cy="4193547"/>
          </a:xfrm>
        </p:spPr>
        <p:txBody>
          <a:bodyPr/>
          <a:lstStyle/>
          <a:p>
            <a:r>
              <a:rPr lang="en-US" dirty="0" smtClean="0"/>
              <a:t>Slightly tilt the ramp structure, so the laser side is higher up</a:t>
            </a:r>
          </a:p>
          <a:p>
            <a:r>
              <a:rPr lang="en-US" dirty="0" smtClean="0"/>
              <a:t>Place one of the pool balls in the middle</a:t>
            </a:r>
          </a:p>
          <a:p>
            <a:r>
              <a:rPr lang="en-US" dirty="0"/>
              <a:t>Roll the other pool ball from gate 1, so it collides with the other ball</a:t>
            </a:r>
          </a:p>
          <a:p>
            <a:pPr lvl="1"/>
            <a:r>
              <a:rPr lang="en-US" dirty="0" smtClean="0"/>
              <a:t>Make sure </a:t>
            </a:r>
            <a:r>
              <a:rPr lang="en-US" dirty="0"/>
              <a:t>you roll the ball hard enough that both balls roll past gate </a:t>
            </a:r>
            <a:r>
              <a:rPr lang="en-US" dirty="0" smtClean="0"/>
              <a:t>5</a:t>
            </a:r>
          </a:p>
          <a:p>
            <a:r>
              <a:rPr lang="en-US" dirty="0" smtClean="0"/>
              <a:t>What you should notice:</a:t>
            </a:r>
          </a:p>
          <a:p>
            <a:pPr lvl="1"/>
            <a:r>
              <a:rPr lang="en-US" dirty="0" smtClean="0"/>
              <a:t>The sum of the two post-collision velocities should be close to the initial velocity (it will be slightly off due to friction)</a:t>
            </a:r>
          </a:p>
        </p:txBody>
      </p:sp>
      <p:pic>
        <p:nvPicPr>
          <p:cNvPr id="4" name="Picture 3"/>
          <p:cNvPicPr>
            <a:picLocks noChangeAspect="1"/>
          </p:cNvPicPr>
          <p:nvPr/>
        </p:nvPicPr>
        <p:blipFill rotWithShape="1">
          <a:blip r:embed="rId2"/>
          <a:srcRect t="41352" b="25736"/>
          <a:stretch/>
        </p:blipFill>
        <p:spPr>
          <a:xfrm>
            <a:off x="7572375" y="4750593"/>
            <a:ext cx="4619625" cy="2014538"/>
          </a:xfrm>
          <a:prstGeom prst="rect">
            <a:avLst/>
          </a:prstGeom>
        </p:spPr>
      </p:pic>
      <p:cxnSp>
        <p:nvCxnSpPr>
          <p:cNvPr id="6" name="Straight Arrow Connector 5"/>
          <p:cNvCxnSpPr/>
          <p:nvPr/>
        </p:nvCxnSpPr>
        <p:spPr>
          <a:xfrm flipV="1">
            <a:off x="8577263" y="5372101"/>
            <a:ext cx="1304924" cy="42862"/>
          </a:xfrm>
          <a:prstGeom prst="straightConnector1">
            <a:avLst/>
          </a:prstGeom>
          <a:ln w="57150">
            <a:solidFill>
              <a:srgbClr val="074BB9"/>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1337071" y="5200981"/>
                <a:ext cx="3821907"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𝑚</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𝑣</m:t>
                          </m:r>
                        </m:e>
                        <m:sub>
                          <m:r>
                            <a:rPr lang="en-US" sz="3200" b="0" i="1" smtClean="0">
                              <a:latin typeface="Cambria Math" panose="02040503050406030204" pitchFamily="18" charset="0"/>
                            </a:rPr>
                            <m:t>1</m:t>
                          </m:r>
                        </m:sub>
                      </m:sSub>
                      <m:r>
                        <a:rPr lang="en-US" sz="3200" b="0" i="1" smtClean="0">
                          <a:latin typeface="Cambria Math" panose="02040503050406030204" pitchFamily="18" charset="0"/>
                        </a:rPr>
                        <m:t>=</m:t>
                      </m:r>
                      <m:r>
                        <a:rPr lang="en-US" sz="3200" b="0" i="1" smtClean="0">
                          <a:latin typeface="Cambria Math" panose="02040503050406030204" pitchFamily="18" charset="0"/>
                        </a:rPr>
                        <m:t>𝑚</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𝑣</m:t>
                          </m:r>
                        </m:e>
                        <m:sub>
                          <m:r>
                            <a:rPr lang="en-US" sz="3200" b="0" i="1" smtClean="0">
                              <a:latin typeface="Cambria Math" panose="02040503050406030204" pitchFamily="18" charset="0"/>
                            </a:rPr>
                            <m:t>2</m:t>
                          </m:r>
                        </m:sub>
                      </m:sSub>
                      <m:r>
                        <a:rPr lang="en-US" sz="3200" b="0" i="1" smtClean="0">
                          <a:latin typeface="Cambria Math" panose="02040503050406030204" pitchFamily="18" charset="0"/>
                        </a:rPr>
                        <m:t>+</m:t>
                      </m:r>
                      <m:r>
                        <a:rPr lang="en-US" sz="3200" b="0" i="1" smtClean="0">
                          <a:latin typeface="Cambria Math" panose="02040503050406030204" pitchFamily="18" charset="0"/>
                        </a:rPr>
                        <m:t>𝑚</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𝑣</m:t>
                          </m:r>
                        </m:e>
                        <m:sub>
                          <m:r>
                            <a:rPr lang="en-US" sz="3200" b="0" i="1" smtClean="0">
                              <a:latin typeface="Cambria Math" panose="02040503050406030204" pitchFamily="18" charset="0"/>
                            </a:rPr>
                            <m:t>3</m:t>
                          </m:r>
                        </m:sub>
                      </m:sSub>
                    </m:oMath>
                  </m:oMathPara>
                </a14:m>
                <a:endParaRPr lang="en-US" sz="3200" dirty="0"/>
              </a:p>
            </p:txBody>
          </p:sp>
        </mc:Choice>
        <mc:Fallback xmlns="">
          <p:sp>
            <p:nvSpPr>
              <p:cNvPr id="8" name="TextBox 7"/>
              <p:cNvSpPr txBox="1">
                <a:spLocks noRot="1" noChangeAspect="1" noMove="1" noResize="1" noEditPoints="1" noAdjustHandles="1" noChangeArrowheads="1" noChangeShapeType="1" noTextEdit="1"/>
              </p:cNvSpPr>
              <p:nvPr/>
            </p:nvSpPr>
            <p:spPr>
              <a:xfrm>
                <a:off x="1337071" y="5200981"/>
                <a:ext cx="3821907" cy="49244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04727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1763"/>
            <a:ext cx="10972800" cy="1143000"/>
          </a:xfrm>
        </p:spPr>
        <p:txBody>
          <a:bodyPr/>
          <a:lstStyle/>
          <a:p>
            <a:r>
              <a:rPr lang="en-US" dirty="0" smtClean="0"/>
              <a:t>Code 4: </a:t>
            </a:r>
            <a:endParaRPr lang="en-US" dirty="0"/>
          </a:p>
        </p:txBody>
      </p:sp>
      <p:sp>
        <p:nvSpPr>
          <p:cNvPr id="3" name="Content Placeholder 2"/>
          <p:cNvSpPr>
            <a:spLocks noGrp="1"/>
          </p:cNvSpPr>
          <p:nvPr>
            <p:ph idx="1"/>
          </p:nvPr>
        </p:nvSpPr>
        <p:spPr>
          <a:xfrm>
            <a:off x="609600" y="703263"/>
            <a:ext cx="10972800" cy="6154737"/>
          </a:xfrm>
          <a:solidFill>
            <a:schemeClr val="bg1"/>
          </a:solidFill>
        </p:spPr>
        <p:txBody>
          <a:bodyPr/>
          <a:lstStyle/>
          <a:p>
            <a:r>
              <a:rPr lang="en-US" dirty="0" smtClean="0"/>
              <a:t>The folder “</a:t>
            </a:r>
            <a:r>
              <a:rPr lang="en-US" dirty="0" err="1" smtClean="0"/>
              <a:t>LaserTimerMomentumSeparate</a:t>
            </a:r>
            <a:r>
              <a:rPr lang="en-US" dirty="0" smtClean="0"/>
              <a:t>” contains 4 files, each of which are used for a different type of collision</a:t>
            </a:r>
          </a:p>
          <a:p>
            <a:pPr lvl="1"/>
            <a:r>
              <a:rPr lang="en-US" dirty="0" smtClean="0"/>
              <a:t>Look at these files if you would like to see how the programs work for different types of collisions</a:t>
            </a:r>
          </a:p>
          <a:p>
            <a:r>
              <a:rPr lang="en-US" dirty="0" smtClean="0"/>
              <a:t>The file “</a:t>
            </a:r>
            <a:r>
              <a:rPr lang="en-US" dirty="0" err="1" smtClean="0"/>
              <a:t>LaserTimerMomentumTotal.ino</a:t>
            </a:r>
            <a:r>
              <a:rPr lang="en-US" dirty="0" smtClean="0"/>
              <a:t>” contains a program, which asks the user what type of collision they want. It, then, runs the function for that type of collision</a:t>
            </a:r>
          </a:p>
          <a:p>
            <a:r>
              <a:rPr lang="en-US" dirty="0" smtClean="0"/>
              <a:t>Upload this code and test out Elastic 2 (mode 4) with the pool balls</a:t>
            </a:r>
          </a:p>
          <a:p>
            <a:r>
              <a:rPr lang="en-US" dirty="0"/>
              <a:t>Note: In order to get accurate results for the inelastic collisions, you would need close to friction-less carts, which attach to each other</a:t>
            </a:r>
          </a:p>
          <a:p>
            <a:endParaRPr lang="en-US" dirty="0" smtClean="0"/>
          </a:p>
          <a:p>
            <a:pPr marL="0" indent="0">
              <a:buNone/>
            </a:pPr>
            <a:endParaRPr lang="en-US" dirty="0"/>
          </a:p>
        </p:txBody>
      </p:sp>
    </p:spTree>
    <p:extLst>
      <p:ext uri="{BB962C8B-B14F-4D97-AF65-F5344CB8AC3E}">
        <p14:creationId xmlns:p14="http://schemas.microsoft.com/office/powerpoint/2010/main" val="3117056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Troubleshooting</a:t>
            </a:r>
            <a:endParaRPr lang="en-US" dirty="0"/>
          </a:p>
        </p:txBody>
      </p:sp>
      <p:sp>
        <p:nvSpPr>
          <p:cNvPr id="3" name="Content Placeholder 2"/>
          <p:cNvSpPr>
            <a:spLocks noGrp="1"/>
          </p:cNvSpPr>
          <p:nvPr>
            <p:ph idx="1"/>
          </p:nvPr>
        </p:nvSpPr>
        <p:spPr/>
        <p:txBody>
          <a:bodyPr/>
          <a:lstStyle/>
          <a:p>
            <a:r>
              <a:rPr lang="en-US" dirty="0" smtClean="0"/>
              <a:t>If you are getting very incorrect values:</a:t>
            </a:r>
          </a:p>
          <a:p>
            <a:pPr lvl="1"/>
            <a:r>
              <a:rPr lang="en-US" dirty="0" smtClean="0"/>
              <a:t>Make sure the lasers are directed onto the </a:t>
            </a:r>
            <a:r>
              <a:rPr lang="en-US" dirty="0" err="1" smtClean="0"/>
              <a:t>photoresistors</a:t>
            </a:r>
            <a:r>
              <a:rPr lang="en-US" dirty="0" smtClean="0"/>
              <a:t>. If the light is not directly on the </a:t>
            </a:r>
            <a:r>
              <a:rPr lang="en-US" dirty="0" err="1" smtClean="0"/>
              <a:t>photoresistors</a:t>
            </a:r>
            <a:r>
              <a:rPr lang="en-US" dirty="0" smtClean="0"/>
              <a:t>, the levels of the voltage may not vary enough to be detected.</a:t>
            </a:r>
          </a:p>
          <a:p>
            <a:pPr lvl="1"/>
            <a:r>
              <a:rPr lang="en-US" dirty="0" smtClean="0"/>
              <a:t>Make sure all the </a:t>
            </a:r>
            <a:r>
              <a:rPr lang="en-US" dirty="0" err="1" smtClean="0"/>
              <a:t>photoresistors</a:t>
            </a:r>
            <a:r>
              <a:rPr lang="en-US" dirty="0" smtClean="0"/>
              <a:t> are proper connected with the wires</a:t>
            </a:r>
            <a:endParaRPr lang="en-US" dirty="0"/>
          </a:p>
        </p:txBody>
      </p:sp>
    </p:spTree>
    <p:extLst>
      <p:ext uri="{BB962C8B-B14F-4D97-AF65-F5344CB8AC3E}">
        <p14:creationId xmlns:p14="http://schemas.microsoft.com/office/powerpoint/2010/main" val="374800771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wyo_powerpoint_template1 [Read-Only]" id="{4B645B48-1D4D-4A7E-A227-940AAC3A88AC}" vid="{38082606-69BA-4892-877D-46BB1B9206B6}"/>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wyo_powerpoint_template1 [Read-Only]" id="{4B645B48-1D4D-4A7E-A227-940AAC3A88AC}" vid="{15DB65A0-2F0D-4341-9F81-3E8330120F27}"/>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wyo_powerpoint_template1" id="{9FF3FD94-2CC6-4AF9-A58C-0BFA3B8AC712}" vid="{5B2A707F-13DF-4D6B-B0E5-C888C232B2AD}"/>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wyo_powerpoint_template1" id="{9FF3FD94-2CC6-4AF9-A58C-0BFA3B8AC712}" vid="{86A0A6EA-5DAB-4AA0-8B81-BECB2D11361C}"/>
    </a:ext>
  </a:extLst>
</a:theme>
</file>

<file path=docProps/app.xml><?xml version="1.0" encoding="utf-8"?>
<Properties xmlns="http://schemas.openxmlformats.org/officeDocument/2006/extended-properties" xmlns:vt="http://schemas.openxmlformats.org/officeDocument/2006/docPropsVTypes">
  <Template>uwyo_powerpoint_template1</Template>
  <TotalTime>3250</TotalTime>
  <Words>1129</Words>
  <Application>Microsoft Office PowerPoint</Application>
  <PresentationFormat>Widescreen</PresentationFormat>
  <Paragraphs>122</Paragraphs>
  <Slides>24</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24</vt:i4>
      </vt:variant>
    </vt:vector>
  </HeadingPairs>
  <TitlesOfParts>
    <vt:vector size="32" baseType="lpstr">
      <vt:lpstr>Arial</vt:lpstr>
      <vt:lpstr>Calibri</vt:lpstr>
      <vt:lpstr>Cambria Math</vt:lpstr>
      <vt:lpstr>Wingdings</vt:lpstr>
      <vt:lpstr>Custom Design</vt:lpstr>
      <vt:lpstr>1_Custom Design</vt:lpstr>
      <vt:lpstr>2_Custom Design</vt:lpstr>
      <vt:lpstr>3_Custom Design</vt:lpstr>
      <vt:lpstr>Laser Gate Timing System By Jeffrey Wen</vt:lpstr>
      <vt:lpstr>Goals</vt:lpstr>
      <vt:lpstr>Applicable Education Standards</vt:lpstr>
      <vt:lpstr>Abstract</vt:lpstr>
      <vt:lpstr>Materials</vt:lpstr>
      <vt:lpstr>Building the Circuit</vt:lpstr>
      <vt:lpstr>Circuit Diagram</vt:lpstr>
      <vt:lpstr>Connecting the Laser Ribbons</vt:lpstr>
      <vt:lpstr>Connecting the Photoresistor Ribbons</vt:lpstr>
      <vt:lpstr>The Ramp</vt:lpstr>
      <vt:lpstr>Code 1: Getting the Total Time</vt:lpstr>
      <vt:lpstr>Code for “LaserTimerSkeleton.ino” </vt:lpstr>
      <vt:lpstr>Try it out</vt:lpstr>
      <vt:lpstr>Code 2: Getting Position vs. Time</vt:lpstr>
      <vt:lpstr>Plotting Position vs Time</vt:lpstr>
      <vt:lpstr>Adding a Best Fit Line</vt:lpstr>
      <vt:lpstr>Interpreting the Data</vt:lpstr>
      <vt:lpstr>Conservation of Momentum</vt:lpstr>
      <vt:lpstr>Code 3: Elastic Collision 1</vt:lpstr>
      <vt:lpstr>Code 3</vt:lpstr>
      <vt:lpstr>Code 3 Continued</vt:lpstr>
      <vt:lpstr>Try It Out</vt:lpstr>
      <vt:lpstr>Code 4: </vt:lpstr>
      <vt:lpstr>Troubleshooting</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Sense Hat with Scratch</dc:title>
  <dc:creator>ESP</dc:creator>
  <cp:lastModifiedBy>Jeffrey Yu Wen</cp:lastModifiedBy>
  <cp:revision>222</cp:revision>
  <dcterms:created xsi:type="dcterms:W3CDTF">2017-06-09T21:13:04Z</dcterms:created>
  <dcterms:modified xsi:type="dcterms:W3CDTF">2018-06-28T15:02:18Z</dcterms:modified>
</cp:coreProperties>
</file>