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8" r:id="rId3"/>
    <p:sldId id="273" r:id="rId4"/>
    <p:sldId id="259" r:id="rId5"/>
    <p:sldId id="266" r:id="rId6"/>
    <p:sldId id="260" r:id="rId7"/>
    <p:sldId id="267" r:id="rId8"/>
    <p:sldId id="261" r:id="rId9"/>
    <p:sldId id="262" r:id="rId10"/>
    <p:sldId id="263" r:id="rId11"/>
    <p:sldId id="264" r:id="rId12"/>
    <p:sldId id="265" r:id="rId13"/>
    <p:sldId id="272" r:id="rId14"/>
    <p:sldId id="268" r:id="rId15"/>
    <p:sldId id="270" r:id="rId16"/>
    <p:sldId id="269" r:id="rId17"/>
    <p:sldId id="274" r:id="rId18"/>
    <p:sldId id="271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7" autoAdjust="0"/>
  </p:normalViewPr>
  <p:slideViewPr>
    <p:cSldViewPr snapToGrid="0">
      <p:cViewPr>
        <p:scale>
          <a:sx n="75" d="100"/>
          <a:sy n="75" d="100"/>
        </p:scale>
        <p:origin x="979" y="2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7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2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2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6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05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61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0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4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13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54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13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62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9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8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3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53C3018-99A8-4194-AA07-4182EB2F1B7A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03C8FC-8A4D-4A00-B7F6-590F63AAF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9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avi"/><Relationship Id="rId1" Type="http://schemas.openxmlformats.org/officeDocument/2006/relationships/vide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imondlevy/PyRoboViz" TargetMode="External"/><Relationship Id="rId2" Type="http://schemas.openxmlformats.org/officeDocument/2006/relationships/hyperlink" Target="https://github.com/simondlevy/BreezySLA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dronekit/dronekit-pyth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8912" y="1552754"/>
            <a:ext cx="8984110" cy="1434222"/>
          </a:xfrm>
        </p:spPr>
        <p:txBody>
          <a:bodyPr/>
          <a:lstStyle/>
          <a:p>
            <a:r>
              <a:rPr lang="en-US" dirty="0" smtClean="0"/>
              <a:t>Autonomous Indoor Drone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Henry O’Meara, Jeffrey Wen</a:t>
            </a:r>
          </a:p>
          <a:p>
            <a:r>
              <a:rPr lang="en-US" dirty="0" smtClean="0"/>
              <a:t>Advisor: Suresh Muknahallipatna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172" y="1627633"/>
            <a:ext cx="10018713" cy="4511040"/>
          </a:xfrm>
        </p:spPr>
        <p:txBody>
          <a:bodyPr>
            <a:noAutofit/>
          </a:bodyPr>
          <a:lstStyle/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Applications of autonomous, indoor drones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Aiding in search and rescue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Large area inspections (buildings, aircraft carriers, etc.)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Temporary security</a:t>
            </a:r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Challenges of indoor flight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No Global Positioning System (GPS) 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Requires object avoidance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Navigating an unknown environment</a:t>
            </a:r>
          </a:p>
          <a:p>
            <a:pPr lvl="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Size limitations</a:t>
            </a:r>
          </a:p>
        </p:txBody>
      </p:sp>
    </p:spTree>
    <p:extLst>
      <p:ext uri="{BB962C8B-B14F-4D97-AF65-F5344CB8AC3E}">
        <p14:creationId xmlns:p14="http://schemas.microsoft.com/office/powerpoint/2010/main" val="405723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n-US" dirty="0" smtClean="0"/>
              <a:t>Project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2093" y="1551431"/>
            <a:ext cx="8601524" cy="3124201"/>
          </a:xfrm>
        </p:spPr>
        <p:txBody>
          <a:bodyPr/>
          <a:lstStyle/>
          <a:p>
            <a:r>
              <a:rPr lang="en-US" dirty="0" smtClean="0"/>
              <a:t>Achieve stable indoor flight</a:t>
            </a:r>
          </a:p>
          <a:p>
            <a:r>
              <a:rPr lang="en-US" dirty="0"/>
              <a:t>Develop a path planning </a:t>
            </a:r>
            <a:r>
              <a:rPr lang="en-US" dirty="0" smtClean="0"/>
              <a:t>algorithm</a:t>
            </a:r>
            <a:endParaRPr lang="en-US" dirty="0" smtClean="0"/>
          </a:p>
          <a:p>
            <a:r>
              <a:rPr lang="en-US" dirty="0" smtClean="0"/>
              <a:t>Create </a:t>
            </a:r>
            <a:r>
              <a:rPr lang="en-US" dirty="0" smtClean="0"/>
              <a:t>a map of a traversed </a:t>
            </a:r>
            <a:r>
              <a:rPr lang="en-US" dirty="0" smtClean="0"/>
              <a:t>path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127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7" t="3046" r="13392" b="8102"/>
          <a:stretch/>
        </p:blipFill>
        <p:spPr>
          <a:xfrm>
            <a:off x="8006081" y="4011246"/>
            <a:ext cx="4185920" cy="2846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n-US" dirty="0" smtClean="0"/>
              <a:t>Drone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8256" y="1170432"/>
            <a:ext cx="9454767" cy="5532119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 smtClean="0"/>
              <a:t>Required Features</a:t>
            </a:r>
          </a:p>
          <a:p>
            <a:pPr lvl="1"/>
            <a:r>
              <a:rPr lang="en-US" sz="8000" dirty="0" smtClean="0"/>
              <a:t>Programmable</a:t>
            </a:r>
          </a:p>
          <a:p>
            <a:pPr lvl="1"/>
            <a:r>
              <a:rPr lang="en-US" sz="8000" dirty="0" smtClean="0"/>
              <a:t>Suitable size for indoor flight</a:t>
            </a:r>
          </a:p>
          <a:p>
            <a:pPr lvl="1"/>
            <a:r>
              <a:rPr lang="en-US" sz="8000" dirty="0" smtClean="0"/>
              <a:t>Customizable for additional sensors</a:t>
            </a:r>
            <a:endParaRPr lang="en-US" sz="8000" dirty="0"/>
          </a:p>
          <a:p>
            <a:r>
              <a:rPr lang="en-US" sz="9600" b="1" dirty="0" smtClean="0"/>
              <a:t>Considered Drones</a:t>
            </a:r>
          </a:p>
          <a:p>
            <a:pPr lvl="1"/>
            <a:r>
              <a:rPr lang="en-US" sz="8000" dirty="0" smtClean="0"/>
              <a:t>DJI </a:t>
            </a:r>
            <a:r>
              <a:rPr lang="en-US" sz="8000" dirty="0" err="1" smtClean="0"/>
              <a:t>Tello</a:t>
            </a:r>
            <a:endParaRPr lang="en-US" sz="8000" dirty="0" smtClean="0"/>
          </a:p>
          <a:p>
            <a:pPr lvl="1"/>
            <a:r>
              <a:rPr lang="en-US" sz="8000" dirty="0" smtClean="0"/>
              <a:t>DJI </a:t>
            </a:r>
            <a:r>
              <a:rPr lang="en-US" sz="8000" dirty="0" err="1" smtClean="0"/>
              <a:t>Matrice</a:t>
            </a:r>
            <a:r>
              <a:rPr lang="en-US" sz="8000" dirty="0" smtClean="0"/>
              <a:t> 100</a:t>
            </a:r>
          </a:p>
          <a:p>
            <a:pPr lvl="1"/>
            <a:r>
              <a:rPr lang="en-US" sz="8000" dirty="0" smtClean="0"/>
              <a:t>Custom-Built Drone</a:t>
            </a:r>
          </a:p>
          <a:p>
            <a:r>
              <a:rPr lang="en-US" sz="9600" b="1" dirty="0" smtClean="0"/>
              <a:t>Selection:  Intel Aero Ready-to-Fly Drone</a:t>
            </a:r>
          </a:p>
          <a:p>
            <a:pPr lvl="1"/>
            <a:r>
              <a:rPr lang="en-US" sz="8000" dirty="0" smtClean="0"/>
              <a:t>Onboard Intel Aero compute board</a:t>
            </a:r>
          </a:p>
          <a:p>
            <a:pPr lvl="1"/>
            <a:r>
              <a:rPr lang="en-US" sz="8000" dirty="0" smtClean="0"/>
              <a:t>Medium-sized</a:t>
            </a:r>
          </a:p>
          <a:p>
            <a:pPr lvl="1"/>
            <a:r>
              <a:rPr lang="en-US" sz="8000" dirty="0" smtClean="0"/>
              <a:t>Room for additional sensors</a:t>
            </a:r>
          </a:p>
          <a:p>
            <a:pPr lvl="1"/>
            <a:r>
              <a:rPr lang="en-US" sz="8000" dirty="0" smtClean="0"/>
              <a:t>Reasonably priced ($1099)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1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535" y="-6245"/>
            <a:ext cx="10515600" cy="1325563"/>
          </a:xfrm>
        </p:spPr>
        <p:txBody>
          <a:bodyPr/>
          <a:lstStyle/>
          <a:p>
            <a:r>
              <a:rPr lang="en-US" dirty="0" smtClean="0"/>
              <a:t>Indoor Flight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5960" y="1163870"/>
            <a:ext cx="9625584" cy="5538682"/>
          </a:xfrm>
        </p:spPr>
        <p:txBody>
          <a:bodyPr>
            <a:noAutofit/>
          </a:bodyPr>
          <a:lstStyle/>
          <a:p>
            <a:r>
              <a:rPr lang="en-US" b="1" dirty="0" smtClean="0"/>
              <a:t>Sensor Interfacing</a:t>
            </a:r>
          </a:p>
          <a:p>
            <a:pPr lvl="1"/>
            <a:r>
              <a:rPr lang="en-US" dirty="0" err="1" smtClean="0"/>
              <a:t>LeddarOne</a:t>
            </a:r>
            <a:r>
              <a:rPr lang="en-US" dirty="0"/>
              <a:t> </a:t>
            </a:r>
            <a:r>
              <a:rPr lang="en-US" dirty="0" smtClean="0"/>
              <a:t>– Downward facing Light Detection and Ranging (LiDAR) sensor for accurate height estimation</a:t>
            </a:r>
          </a:p>
          <a:p>
            <a:pPr lvl="1"/>
            <a:r>
              <a:rPr lang="en-US" dirty="0" err="1" smtClean="0"/>
              <a:t>RPLidar</a:t>
            </a:r>
            <a:r>
              <a:rPr lang="en-US" dirty="0" smtClean="0"/>
              <a:t> A2 – 2D 360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° LiDAR sensor for position estimation</a:t>
            </a:r>
          </a:p>
          <a:p>
            <a:r>
              <a:rPr lang="en-US" b="1" dirty="0" err="1" smtClean="0"/>
              <a:t>Dronekit</a:t>
            </a:r>
            <a:endParaRPr lang="en-US" b="1" dirty="0" smtClean="0"/>
          </a:p>
          <a:p>
            <a:pPr lvl="1"/>
            <a:r>
              <a:rPr lang="en-US" dirty="0" smtClean="0"/>
              <a:t>An Application Programming Interface (API) for communicating with drones</a:t>
            </a:r>
          </a:p>
          <a:p>
            <a:pPr lvl="1"/>
            <a:r>
              <a:rPr lang="en-US" dirty="0" smtClean="0"/>
              <a:t>Written for Python</a:t>
            </a:r>
          </a:p>
          <a:p>
            <a:pPr lvl="1"/>
            <a:r>
              <a:rPr lang="en-US" dirty="0" smtClean="0"/>
              <a:t>Utilizes the </a:t>
            </a:r>
            <a:r>
              <a:rPr lang="en-US" dirty="0" err="1" smtClean="0"/>
              <a:t>MAVLink</a:t>
            </a:r>
            <a:r>
              <a:rPr lang="en-US" dirty="0" smtClean="0"/>
              <a:t> messaging protocol</a:t>
            </a:r>
          </a:p>
          <a:p>
            <a:r>
              <a:rPr lang="en-US" b="1" dirty="0" err="1" smtClean="0"/>
              <a:t>BreezySLAM</a:t>
            </a:r>
            <a:endParaRPr lang="en-US" b="1" dirty="0"/>
          </a:p>
          <a:p>
            <a:pPr lvl="1"/>
            <a:r>
              <a:rPr lang="en-US" dirty="0" smtClean="0"/>
              <a:t>Simultaneous Localization and Mapping (SLAM) library written by Dr. </a:t>
            </a:r>
            <a:r>
              <a:rPr lang="en-US" dirty="0" err="1" smtClean="0"/>
              <a:t>Simond</a:t>
            </a:r>
            <a:r>
              <a:rPr lang="en-US" dirty="0" smtClean="0"/>
              <a:t> Levy</a:t>
            </a:r>
          </a:p>
          <a:p>
            <a:pPr lvl="1"/>
            <a:r>
              <a:rPr lang="en-US" dirty="0" smtClean="0"/>
              <a:t>Python, C, </a:t>
            </a:r>
            <a:r>
              <a:rPr lang="en-US" dirty="0" err="1" smtClean="0"/>
              <a:t>Matlab</a:t>
            </a:r>
            <a:r>
              <a:rPr lang="en-US" dirty="0" smtClean="0"/>
              <a:t> support</a:t>
            </a:r>
          </a:p>
          <a:p>
            <a:pPr lvl="1"/>
            <a:r>
              <a:rPr lang="en-US" dirty="0" smtClean="0"/>
              <a:t>Provides (</a:t>
            </a:r>
            <a:r>
              <a:rPr lang="en-US" dirty="0" err="1" smtClean="0"/>
              <a:t>x,y</a:t>
            </a:r>
            <a:r>
              <a:rPr lang="en-US" dirty="0" smtClean="0"/>
              <a:t>) coordinates and map of surroundings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" r="3079" b="4194"/>
          <a:stretch/>
        </p:blipFill>
        <p:spPr>
          <a:xfrm>
            <a:off x="10027284" y="2297711"/>
            <a:ext cx="1287851" cy="11421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4562" y="474832"/>
            <a:ext cx="1173292" cy="130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2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603" y="0"/>
            <a:ext cx="10018713" cy="1752599"/>
          </a:xfrm>
        </p:spPr>
        <p:txBody>
          <a:bodyPr/>
          <a:lstStyle/>
          <a:p>
            <a:r>
              <a:rPr lang="en-US" dirty="0" smtClean="0"/>
              <a:t>Hardware Diagram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818939" y="2126085"/>
            <a:ext cx="9358793" cy="3347645"/>
            <a:chOff x="300510" y="4053310"/>
            <a:chExt cx="9358793" cy="3347645"/>
          </a:xfrm>
        </p:grpSpPr>
        <p:sp>
          <p:nvSpPr>
            <p:cNvPr id="5" name="Rectangle 4"/>
            <p:cNvSpPr/>
            <p:nvPr/>
          </p:nvSpPr>
          <p:spPr>
            <a:xfrm>
              <a:off x="300510" y="6760875"/>
              <a:ext cx="1828800" cy="6400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2D LiDAR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*Added Hardware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00510" y="5045479"/>
              <a:ext cx="1828800" cy="6400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Stereo Camera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0510" y="5903348"/>
              <a:ext cx="1828800" cy="6400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Downward-Facing Camera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48830" y="5365519"/>
              <a:ext cx="2832022" cy="17100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t" anchorCtr="0"/>
            <a:lstStyle/>
            <a:p>
              <a:pPr algn="ctr"/>
              <a:r>
                <a:rPr lang="en-US" sz="2000" dirty="0">
                  <a:ln>
                    <a:noFill/>
                    <a:prstDash val="solid"/>
                  </a:ln>
                  <a:solidFill>
                    <a:schemeClr val="tx1"/>
                  </a:solidFill>
                </a:rPr>
                <a:t>Onboard Computer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869283" y="5800008"/>
              <a:ext cx="1084850" cy="107962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t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bg1"/>
                  </a:solidFill>
                </a:rPr>
                <a:t>Altera MAX FPGA</a:t>
              </a:r>
              <a:endParaRPr lang="en-US" sz="2000" dirty="0">
                <a:ln>
                  <a:noFill/>
                  <a:prstDash val="solid"/>
                </a:ln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29090" y="5365520"/>
              <a:ext cx="2304979" cy="17100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t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tx1"/>
                  </a:solidFill>
                </a:rPr>
                <a:t>Flight Controller</a:t>
              </a:r>
              <a:endParaRPr lang="en-US" sz="2000" dirty="0">
                <a:ln>
                  <a:noFill/>
                  <a:prstDash val="solid"/>
                </a:ln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72080" y="5800008"/>
              <a:ext cx="1057218" cy="107962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t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bg1"/>
                  </a:solidFill>
                </a:rPr>
                <a:t>Intel Atom Processor</a:t>
              </a:r>
              <a:endParaRPr lang="en-US" sz="2000" dirty="0">
                <a:ln>
                  <a:noFill/>
                  <a:prstDash val="solid"/>
                </a:ln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35308" y="5800008"/>
              <a:ext cx="1892543" cy="107962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bg1"/>
                  </a:solidFill>
                </a:rPr>
                <a:t>STM Microcontroller</a:t>
              </a:r>
              <a:endParaRPr lang="en-US" sz="2000" dirty="0">
                <a:ln>
                  <a:noFill/>
                  <a:prstDash val="solid"/>
                </a:ln>
                <a:solidFill>
                  <a:schemeClr val="bg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379143" y="5900490"/>
              <a:ext cx="1280160" cy="6400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tx1"/>
                  </a:solidFill>
                </a:rPr>
                <a:t>Motors</a:t>
              </a:r>
              <a:endParaRPr lang="en-US" sz="2000" dirty="0">
                <a:ln>
                  <a:noFill/>
                  <a:prstDash val="solid"/>
                </a:ln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29298" y="4053310"/>
              <a:ext cx="1645920" cy="914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tx1"/>
                  </a:solidFill>
                </a:rPr>
                <a:t>Inertial Measurement Unit</a:t>
              </a:r>
              <a:endParaRPr lang="en-US" sz="2000" dirty="0">
                <a:ln>
                  <a:noFill/>
                  <a:prstDash val="solid"/>
                </a:ln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098386" y="4053796"/>
              <a:ext cx="1645920" cy="914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/>
              <a:r>
                <a:rPr lang="en-US" sz="2000" dirty="0" smtClean="0">
                  <a:ln>
                    <a:noFill/>
                    <a:prstDash val="solid"/>
                  </a:ln>
                  <a:solidFill>
                    <a:schemeClr val="tx1"/>
                  </a:solidFill>
                </a:rPr>
                <a:t>Downward-Facing LiDAR</a:t>
              </a:r>
            </a:p>
            <a:p>
              <a:pPr algn="ctr"/>
              <a:r>
                <a:rPr lang="en-US" sz="1200" dirty="0" smtClean="0">
                  <a:ln>
                    <a:noFill/>
                    <a:prstDash val="solid"/>
                  </a:ln>
                  <a:solidFill>
                    <a:schemeClr val="tx1"/>
                  </a:solidFill>
                </a:rPr>
                <a:t>*Added Hardware</a:t>
              </a:r>
              <a:endParaRPr lang="en-US" sz="1100" dirty="0">
                <a:ln>
                  <a:noFill/>
                  <a:prstDash val="solid"/>
                </a:ln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/>
            <p:cNvCxnSpPr>
              <a:stCxn id="8" idx="3"/>
              <a:endCxn id="10" idx="1"/>
            </p:cNvCxnSpPr>
            <p:nvPr/>
          </p:nvCxnSpPr>
          <p:spPr>
            <a:xfrm>
              <a:off x="5480852" y="6220530"/>
              <a:ext cx="34823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67"/>
            <p:cNvCxnSpPr>
              <a:stCxn id="5" idx="3"/>
              <a:endCxn id="8" idx="1"/>
            </p:cNvCxnSpPr>
            <p:nvPr/>
          </p:nvCxnSpPr>
          <p:spPr>
            <a:xfrm flipV="1">
              <a:off x="2129310" y="6220530"/>
              <a:ext cx="519520" cy="860385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68"/>
            <p:cNvCxnSpPr>
              <a:stCxn id="6" idx="3"/>
              <a:endCxn id="8" idx="1"/>
            </p:cNvCxnSpPr>
            <p:nvPr/>
          </p:nvCxnSpPr>
          <p:spPr>
            <a:xfrm>
              <a:off x="2129310" y="5365519"/>
              <a:ext cx="519520" cy="855011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7" idx="3"/>
              <a:endCxn id="8" idx="1"/>
            </p:cNvCxnSpPr>
            <p:nvPr/>
          </p:nvCxnSpPr>
          <p:spPr>
            <a:xfrm flipV="1">
              <a:off x="2129310" y="6220530"/>
              <a:ext cx="519520" cy="285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0" idx="3"/>
              <a:endCxn id="13" idx="1"/>
            </p:cNvCxnSpPr>
            <p:nvPr/>
          </p:nvCxnSpPr>
          <p:spPr>
            <a:xfrm flipV="1">
              <a:off x="8134069" y="6220530"/>
              <a:ext cx="245074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95"/>
            <p:cNvCxnSpPr>
              <a:stCxn id="14" idx="2"/>
              <a:endCxn id="10" idx="0"/>
            </p:cNvCxnSpPr>
            <p:nvPr/>
          </p:nvCxnSpPr>
          <p:spPr>
            <a:xfrm rot="16200000" flipH="1">
              <a:off x="6318014" y="4701954"/>
              <a:ext cx="397810" cy="929322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96"/>
            <p:cNvCxnSpPr>
              <a:stCxn id="15" idx="2"/>
              <a:endCxn id="10" idx="0"/>
            </p:cNvCxnSpPr>
            <p:nvPr/>
          </p:nvCxnSpPr>
          <p:spPr>
            <a:xfrm rot="5400000">
              <a:off x="7252801" y="4696975"/>
              <a:ext cx="397324" cy="939766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924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68839" y="114995"/>
            <a:ext cx="10515600" cy="1325563"/>
          </a:xfrm>
        </p:spPr>
        <p:txBody>
          <a:bodyPr/>
          <a:lstStyle/>
          <a:p>
            <a:r>
              <a:rPr lang="en-US" dirty="0" smtClean="0"/>
              <a:t>Software Diagram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274900" y="316116"/>
            <a:ext cx="7655961" cy="6229103"/>
            <a:chOff x="3274900" y="316116"/>
            <a:chExt cx="7655961" cy="6229103"/>
          </a:xfrm>
        </p:grpSpPr>
        <p:grpSp>
          <p:nvGrpSpPr>
            <p:cNvPr id="30" name="Group 29"/>
            <p:cNvGrpSpPr/>
            <p:nvPr/>
          </p:nvGrpSpPr>
          <p:grpSpPr>
            <a:xfrm>
              <a:off x="3274900" y="316116"/>
              <a:ext cx="7655961" cy="6229103"/>
              <a:chOff x="4174483" y="195849"/>
              <a:chExt cx="7241003" cy="6486530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6214533" y="1092576"/>
                <a:ext cx="5200953" cy="3653497"/>
              </a:xfrm>
              <a:prstGeom prst="roundRect">
                <a:avLst/>
              </a:prstGeom>
              <a:noFill/>
              <a:ln w="28575">
                <a:solidFill>
                  <a:schemeClr val="accent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t" anchorCtr="0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Onboard Computer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Straight Arrow Connector 31"/>
              <p:cNvCxnSpPr>
                <a:stCxn id="33" idx="2"/>
                <a:endCxn id="39" idx="0"/>
              </p:cNvCxnSpPr>
              <p:nvPr/>
            </p:nvCxnSpPr>
            <p:spPr>
              <a:xfrm>
                <a:off x="7959623" y="3581916"/>
                <a:ext cx="2988" cy="49026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Flowchart: Alternate Process 32"/>
              <p:cNvSpPr/>
              <p:nvPr/>
            </p:nvSpPr>
            <p:spPr>
              <a:xfrm>
                <a:off x="6816623" y="3033276"/>
                <a:ext cx="2286000" cy="548640"/>
              </a:xfrm>
              <a:prstGeom prst="flowChartAlternateProcess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PID Control Algorithm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805283" y="195849"/>
                <a:ext cx="2286000" cy="54864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Horizontal </a:t>
                </a:r>
                <a:r>
                  <a:rPr lang="en-US" dirty="0">
                    <a:solidFill>
                      <a:schemeClr val="bg1"/>
                    </a:solidFill>
                  </a:rPr>
                  <a:t>2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D LiDAR 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lowchart: Alternate Process 34"/>
              <p:cNvSpPr/>
              <p:nvPr/>
            </p:nvSpPr>
            <p:spPr>
              <a:xfrm>
                <a:off x="8486774" y="2116049"/>
                <a:ext cx="2286000" cy="548640"/>
              </a:xfrm>
              <a:prstGeom prst="flowChartAlternateProcess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Path Planning Algorithm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6805283" y="1228186"/>
                <a:ext cx="2286000" cy="54864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schemeClr val="tx1"/>
                    </a:solidFill>
                  </a:rPr>
                  <a:t>BreezySLAM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Algorithm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Straight Arrow Connector 36"/>
              <p:cNvCxnSpPr>
                <a:stCxn id="39" idx="2"/>
              </p:cNvCxnSpPr>
              <p:nvPr/>
            </p:nvCxnSpPr>
            <p:spPr>
              <a:xfrm flipH="1">
                <a:off x="7959623" y="4620818"/>
                <a:ext cx="2988" cy="478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>
                <a:stCxn id="40" idx="2"/>
                <a:endCxn id="41" idx="0"/>
              </p:cNvCxnSpPr>
              <p:nvPr/>
            </p:nvCxnSpPr>
            <p:spPr>
              <a:xfrm flipH="1">
                <a:off x="7955472" y="5640914"/>
                <a:ext cx="4151" cy="49282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lowchart: Alternate Process 38"/>
              <p:cNvSpPr/>
              <p:nvPr/>
            </p:nvSpPr>
            <p:spPr>
              <a:xfrm>
                <a:off x="6819611" y="4072178"/>
                <a:ext cx="2286000" cy="548640"/>
              </a:xfrm>
              <a:prstGeom prst="flowChartAlternateProcess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>
                    <a:solidFill>
                      <a:schemeClr val="tx1"/>
                    </a:solidFill>
                  </a:rPr>
                  <a:t>MAVLink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Protocol Wrapper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6816623" y="5092274"/>
                <a:ext cx="2286000" cy="54864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Flight Controller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6812472" y="6133739"/>
                <a:ext cx="2286000" cy="54864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Motors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2" name="Straight Arrow Connector 111"/>
              <p:cNvCxnSpPr>
                <a:stCxn id="35" idx="2"/>
                <a:endCxn id="33" idx="3"/>
              </p:cNvCxnSpPr>
              <p:nvPr/>
            </p:nvCxnSpPr>
            <p:spPr>
              <a:xfrm rot="5400000">
                <a:off x="9044746" y="2722567"/>
                <a:ext cx="642907" cy="527151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112"/>
              <p:cNvCxnSpPr>
                <a:stCxn id="36" idx="3"/>
                <a:endCxn id="35" idx="0"/>
              </p:cNvCxnSpPr>
              <p:nvPr/>
            </p:nvCxnSpPr>
            <p:spPr>
              <a:xfrm>
                <a:off x="9091283" y="1502506"/>
                <a:ext cx="538491" cy="613543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>
                <a:stCxn id="34" idx="2"/>
                <a:endCxn id="36" idx="0"/>
              </p:cNvCxnSpPr>
              <p:nvPr/>
            </p:nvCxnSpPr>
            <p:spPr>
              <a:xfrm>
                <a:off x="7948283" y="744489"/>
                <a:ext cx="0" cy="48369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ectangle 44"/>
              <p:cNvSpPr/>
              <p:nvPr/>
            </p:nvSpPr>
            <p:spPr>
              <a:xfrm>
                <a:off x="4174483" y="3033276"/>
                <a:ext cx="1321984" cy="54864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Vertical 1D LiDAR 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956126" y="796141"/>
                <a:ext cx="1775391" cy="352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Distances/Angles</a:t>
                </a:r>
                <a:endParaRPr lang="en-US" sz="1600" b="1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9633467" y="2733593"/>
                <a:ext cx="1056386" cy="470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Desired X, Y, and </a:t>
                </a:r>
                <a:r>
                  <a:rPr lang="el-GR" sz="1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ϴ</a:t>
                </a:r>
                <a:endParaRPr lang="en-US" sz="1600" b="1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9636593" y="1403996"/>
                <a:ext cx="1053260" cy="608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Current X, Y, and </a:t>
                </a:r>
                <a:r>
                  <a:rPr lang="el-GR" sz="1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ϴ</a:t>
                </a:r>
                <a:endParaRPr lang="en-US" sz="1600" b="1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959622" y="4750281"/>
                <a:ext cx="1912881" cy="352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 smtClean="0"/>
                  <a:t>MAVLink</a:t>
                </a:r>
                <a:r>
                  <a:rPr lang="en-US" sz="1600" b="1" dirty="0" smtClean="0"/>
                  <a:t> Messages</a:t>
                </a:r>
                <a:endParaRPr lang="en-US" sz="1600" b="1" dirty="0"/>
              </a:p>
            </p:txBody>
          </p:sp>
          <p:cxnSp>
            <p:nvCxnSpPr>
              <p:cNvPr id="50" name="Straight Arrow Connector 49"/>
              <p:cNvCxnSpPr>
                <a:stCxn id="36" idx="2"/>
                <a:endCxn id="33" idx="0"/>
              </p:cNvCxnSpPr>
              <p:nvPr/>
            </p:nvCxnSpPr>
            <p:spPr>
              <a:xfrm>
                <a:off x="7948283" y="1776826"/>
                <a:ext cx="11340" cy="125645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6922864" y="2125127"/>
                <a:ext cx="1135749" cy="470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Current X, Y, and </a:t>
                </a:r>
                <a:r>
                  <a:rPr lang="el-GR" sz="1600" b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ϴ</a:t>
                </a:r>
                <a:endParaRPr lang="en-US" sz="1600" b="1" dirty="0"/>
              </a:p>
            </p:txBody>
          </p:sp>
          <p:cxnSp>
            <p:nvCxnSpPr>
              <p:cNvPr id="52" name="Straight Arrow Connector 51"/>
              <p:cNvCxnSpPr>
                <a:stCxn id="45" idx="3"/>
                <a:endCxn id="33" idx="1"/>
              </p:cNvCxnSpPr>
              <p:nvPr/>
            </p:nvCxnSpPr>
            <p:spPr>
              <a:xfrm>
                <a:off x="5496467" y="3307596"/>
                <a:ext cx="1320155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500297" y="2971937"/>
                <a:ext cx="1030234" cy="352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Height</a:t>
                </a:r>
                <a:endParaRPr lang="en-US" sz="1600" b="1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970640" y="3630049"/>
                <a:ext cx="2494940" cy="352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Roll, Pitch, Yaw, and Thrust</a:t>
                </a:r>
                <a:endParaRPr lang="en-US" sz="1600" b="1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965233" y="5720648"/>
                <a:ext cx="2807542" cy="352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Pulse Width Modulation Signals</a:t>
                </a:r>
                <a:endParaRPr lang="en-US" sz="1600" b="1" dirty="0"/>
              </a:p>
            </p:txBody>
          </p:sp>
        </p:grpSp>
        <p:cxnSp>
          <p:nvCxnSpPr>
            <p:cNvPr id="29" name="Straight Arrow Connector 28"/>
            <p:cNvCxnSpPr>
              <a:stCxn id="45" idx="2"/>
              <a:endCxn id="40" idx="1"/>
            </p:cNvCxnSpPr>
            <p:nvPr/>
          </p:nvCxnSpPr>
          <p:spPr>
            <a:xfrm rot="16200000" flipH="1">
              <a:off x="4164187" y="3377387"/>
              <a:ext cx="1713851" cy="2094680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4476475" y="4920963"/>
              <a:ext cx="10892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Height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955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n-US" dirty="0" smtClean="0"/>
              <a:t>Troubleshooting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2366" y="1152144"/>
            <a:ext cx="10018713" cy="5522975"/>
          </a:xfrm>
        </p:spPr>
        <p:txBody>
          <a:bodyPr>
            <a:noAutofit/>
          </a:bodyPr>
          <a:lstStyle/>
          <a:p>
            <a:r>
              <a:rPr lang="en-US" dirty="0" smtClean="0"/>
              <a:t>Inaccurate barometer readings</a:t>
            </a:r>
            <a:endParaRPr lang="en-US" dirty="0"/>
          </a:p>
          <a:p>
            <a:r>
              <a:rPr lang="en-US" dirty="0" smtClean="0"/>
              <a:t>Inherent drift</a:t>
            </a:r>
          </a:p>
          <a:p>
            <a:r>
              <a:rPr lang="en-US" dirty="0" smtClean="0"/>
              <a:t>Sudden altitude drop</a:t>
            </a:r>
          </a:p>
          <a:p>
            <a:pPr lvl="1"/>
            <a:r>
              <a:rPr lang="en-US" sz="2400" dirty="0" smtClean="0"/>
              <a:t>Attempted solutions:</a:t>
            </a:r>
          </a:p>
          <a:p>
            <a:pPr lvl="2"/>
            <a:r>
              <a:rPr lang="en-US" sz="2000" dirty="0" smtClean="0"/>
              <a:t>Changing flight parameters</a:t>
            </a:r>
          </a:p>
          <a:p>
            <a:pPr lvl="2"/>
            <a:r>
              <a:rPr lang="en-US" sz="2000" dirty="0" smtClean="0"/>
              <a:t>PID tuning (both flight controller and onboard control systems)</a:t>
            </a:r>
          </a:p>
          <a:p>
            <a:pPr lvl="2"/>
            <a:r>
              <a:rPr lang="en-US" sz="2000" dirty="0" smtClean="0"/>
              <a:t>Changing </a:t>
            </a:r>
            <a:r>
              <a:rPr lang="en-US" sz="2000" dirty="0" smtClean="0"/>
              <a:t>flight controller firmware</a:t>
            </a:r>
          </a:p>
          <a:p>
            <a:pPr lvl="2"/>
            <a:r>
              <a:rPr lang="en-US" sz="2000" dirty="0" smtClean="0"/>
              <a:t>Switching to a larger discharge-rating battery</a:t>
            </a:r>
          </a:p>
          <a:p>
            <a:pPr lvl="1"/>
            <a:r>
              <a:rPr lang="en-US" sz="2400" dirty="0" smtClean="0"/>
              <a:t>Final problem evaluation:</a:t>
            </a:r>
          </a:p>
          <a:p>
            <a:pPr lvl="2"/>
            <a:r>
              <a:rPr lang="en-US" sz="2000" dirty="0" smtClean="0"/>
              <a:t>Propeller guards prevented enough thrust to correct for height drop</a:t>
            </a:r>
          </a:p>
        </p:txBody>
      </p:sp>
    </p:spTree>
    <p:extLst>
      <p:ext uri="{BB962C8B-B14F-4D97-AF65-F5344CB8AC3E}">
        <p14:creationId xmlns:p14="http://schemas.microsoft.com/office/powerpoint/2010/main" val="139706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631" y="164292"/>
            <a:ext cx="10058400" cy="755504"/>
          </a:xfrm>
        </p:spPr>
        <p:txBody>
          <a:bodyPr>
            <a:normAutofit/>
          </a:bodyPr>
          <a:lstStyle/>
          <a:p>
            <a:r>
              <a:rPr lang="en-US" dirty="0" smtClean="0"/>
              <a:t>Hover and Navigation Test</a:t>
            </a:r>
            <a:endParaRPr lang="en-US" dirty="0"/>
          </a:p>
        </p:txBody>
      </p:sp>
      <p:pic>
        <p:nvPicPr>
          <p:cNvPr id="10" name="DroneFlightPi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4289" y="1076325"/>
            <a:ext cx="9104313" cy="5121275"/>
          </a:xfrm>
        </p:spPr>
      </p:pic>
    </p:spTree>
    <p:extLst>
      <p:ext uri="{BB962C8B-B14F-4D97-AF65-F5344CB8AC3E}">
        <p14:creationId xmlns:p14="http://schemas.microsoft.com/office/powerpoint/2010/main" val="291609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645" y="42578"/>
            <a:ext cx="6087256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Path Planning Algorithm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788653" y="2144742"/>
            <a:ext cx="10107691" cy="4351338"/>
          </a:xfrm>
          <a:prstGeom prst="roundRect">
            <a:avLst/>
          </a:prstGeom>
          <a:noFill/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chemeClr val="tx1"/>
                </a:solidFill>
              </a:rPr>
              <a:t>Steps</a:t>
            </a:r>
            <a:r>
              <a:rPr lang="en-US" sz="6000" b="1" dirty="0" smtClean="0">
                <a:solidFill>
                  <a:schemeClr val="tx1"/>
                </a:solidFill>
              </a:rPr>
              <a:t>:</a:t>
            </a:r>
            <a:endParaRPr lang="en-US" sz="6000" b="1" dirty="0">
              <a:solidFill>
                <a:schemeClr val="tx1"/>
              </a:solidFill>
            </a:endParaRPr>
          </a:p>
          <a:p>
            <a:pPr marL="914400" indent="-914400">
              <a:buFont typeface="+mj-lt"/>
              <a:buAutoNum type="arabicPeriod"/>
            </a:pPr>
            <a:r>
              <a:rPr lang="en-US" sz="5100" dirty="0">
                <a:solidFill>
                  <a:schemeClr val="tx1"/>
                </a:solidFill>
              </a:rPr>
              <a:t>Find (</a:t>
            </a:r>
            <a:r>
              <a:rPr lang="en-US" sz="5100" dirty="0" err="1">
                <a:solidFill>
                  <a:schemeClr val="tx1"/>
                </a:solidFill>
              </a:rPr>
              <a:t>x,y</a:t>
            </a:r>
            <a:r>
              <a:rPr lang="en-US" sz="5100" dirty="0">
                <a:solidFill>
                  <a:schemeClr val="tx1"/>
                </a:solidFill>
              </a:rPr>
              <a:t>) of LiDAR detected objects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100" dirty="0" smtClean="0">
                <a:solidFill>
                  <a:schemeClr val="tx1"/>
                </a:solidFill>
              </a:rPr>
              <a:t>Determine </a:t>
            </a:r>
            <a:r>
              <a:rPr lang="en-US" sz="5100" dirty="0">
                <a:solidFill>
                  <a:schemeClr val="tx1"/>
                </a:solidFill>
              </a:rPr>
              <a:t>(</a:t>
            </a:r>
            <a:r>
              <a:rPr lang="en-US" sz="5100" dirty="0" err="1">
                <a:solidFill>
                  <a:schemeClr val="tx1"/>
                </a:solidFill>
              </a:rPr>
              <a:t>x,y</a:t>
            </a:r>
            <a:r>
              <a:rPr lang="en-US" sz="5100" dirty="0">
                <a:solidFill>
                  <a:schemeClr val="tx1"/>
                </a:solidFill>
              </a:rPr>
              <a:t>) of points </a:t>
            </a:r>
            <a:r>
              <a:rPr lang="en-US" sz="5100" dirty="0" smtClean="0">
                <a:solidFill>
                  <a:schemeClr val="tx1"/>
                </a:solidFill>
              </a:rPr>
              <a:t>1 m </a:t>
            </a:r>
            <a:r>
              <a:rPr lang="en-US" sz="5100" dirty="0">
                <a:solidFill>
                  <a:schemeClr val="tx1"/>
                </a:solidFill>
              </a:rPr>
              <a:t>around current position (potential waypoints)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100" dirty="0">
                <a:solidFill>
                  <a:schemeClr val="tx1"/>
                </a:solidFill>
              </a:rPr>
              <a:t>Calculate minimum distance to any object for each potential waypoint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100" dirty="0">
                <a:solidFill>
                  <a:schemeClr val="tx1"/>
                </a:solidFill>
              </a:rPr>
              <a:t>Set desired position to the waypoint with the greatest minimum </a:t>
            </a:r>
            <a:r>
              <a:rPr lang="en-US" sz="5100" dirty="0" smtClean="0">
                <a:solidFill>
                  <a:schemeClr val="tx1"/>
                </a:solidFill>
              </a:rPr>
              <a:t>distance to </a:t>
            </a:r>
            <a:r>
              <a:rPr lang="en-US" sz="5100" dirty="0">
                <a:solidFill>
                  <a:schemeClr val="tx1"/>
                </a:solidFill>
              </a:rPr>
              <a:t>any object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100" dirty="0">
                <a:solidFill>
                  <a:schemeClr val="tx1"/>
                </a:solidFill>
              </a:rPr>
              <a:t>Set previous location as an object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100" dirty="0" smtClean="0">
                <a:solidFill>
                  <a:schemeClr val="tx1"/>
                </a:solidFill>
              </a:rPr>
              <a:t>Compute next waypoint when the current position is within 0.5 m of the desired position</a:t>
            </a:r>
            <a:endParaRPr lang="en-US" sz="5100" dirty="0">
              <a:solidFill>
                <a:schemeClr val="tx1"/>
              </a:solidFill>
            </a:endParaRPr>
          </a:p>
          <a:p>
            <a:endParaRPr lang="en-US" sz="5400" dirty="0" smtClean="0">
              <a:solidFill>
                <a:schemeClr val="tx1"/>
              </a:solidFill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9091534" y="1573967"/>
            <a:ext cx="232348" cy="322289"/>
          </a:xfrm>
          <a:prstGeom prst="triangle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869834" y="965109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667468" y="1735111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667467" y="2603292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120859" y="921895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120859" y="1349687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0120859" y="2027601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102777" y="1108582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9465039" y="1329933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9674901" y="1682074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9465039" y="2018337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102777" y="2213549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712097" y="2028332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8543768" y="1682074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8712097" y="1279627"/>
            <a:ext cx="209862" cy="19919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>
            <a:stCxn id="25" idx="3"/>
            <a:endCxn id="41" idx="1"/>
          </p:cNvCxnSpPr>
          <p:nvPr/>
        </p:nvCxnSpPr>
        <p:spPr>
          <a:xfrm>
            <a:off x="8072201" y="1073788"/>
            <a:ext cx="670630" cy="235010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6" idx="3"/>
            <a:endCxn id="41" idx="2"/>
          </p:cNvCxnSpPr>
          <p:nvPr/>
        </p:nvCxnSpPr>
        <p:spPr>
          <a:xfrm flipV="1">
            <a:off x="7869835" y="1379223"/>
            <a:ext cx="842262" cy="464567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27" idx="3"/>
            <a:endCxn id="41" idx="4"/>
          </p:cNvCxnSpPr>
          <p:nvPr/>
        </p:nvCxnSpPr>
        <p:spPr>
          <a:xfrm flipV="1">
            <a:off x="7869834" y="1478818"/>
            <a:ext cx="947194" cy="123315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28" idx="1"/>
            <a:endCxn id="41" idx="7"/>
          </p:cNvCxnSpPr>
          <p:nvPr/>
        </p:nvCxnSpPr>
        <p:spPr>
          <a:xfrm flipH="1">
            <a:off x="8891225" y="1030574"/>
            <a:ext cx="1229634" cy="278224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29" idx="1"/>
            <a:endCxn id="41" idx="6"/>
          </p:cNvCxnSpPr>
          <p:nvPr/>
        </p:nvCxnSpPr>
        <p:spPr>
          <a:xfrm flipH="1" flipV="1">
            <a:off x="8921959" y="1379223"/>
            <a:ext cx="1198900" cy="7914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30" idx="1"/>
            <a:endCxn id="41" idx="5"/>
          </p:cNvCxnSpPr>
          <p:nvPr/>
        </p:nvCxnSpPr>
        <p:spPr>
          <a:xfrm flipH="1" flipV="1">
            <a:off x="8891225" y="1449647"/>
            <a:ext cx="1229634" cy="68663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8968801" y="983053"/>
            <a:ext cx="496238" cy="4953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9101150" y="1758741"/>
            <a:ext cx="202367" cy="2173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/>
          <p:cNvSpPr/>
          <p:nvPr/>
        </p:nvSpPr>
        <p:spPr>
          <a:xfrm>
            <a:off x="9087108" y="1243216"/>
            <a:ext cx="232348" cy="322289"/>
          </a:xfrm>
          <a:prstGeom prst="triangle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595361" y="1322237"/>
            <a:ext cx="862245" cy="1043103"/>
            <a:chOff x="6525465" y="1135829"/>
            <a:chExt cx="862245" cy="1043103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6665976" y="1458366"/>
              <a:ext cx="0" cy="55997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6665975" y="2026003"/>
              <a:ext cx="546226" cy="79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525465" y="1135829"/>
              <a:ext cx="213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174350" y="1809600"/>
              <a:ext cx="213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811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68" grpId="0" animBg="1"/>
      <p:bldP spid="69" grpId="0" animBg="1"/>
      <p:bldP spid="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0"/>
            <a:ext cx="10018713" cy="1166693"/>
          </a:xfrm>
        </p:spPr>
        <p:txBody>
          <a:bodyPr/>
          <a:lstStyle/>
          <a:p>
            <a:r>
              <a:rPr lang="en-US" dirty="0" smtClean="0"/>
              <a:t>Path Planning Testing</a:t>
            </a:r>
            <a:endParaRPr lang="en-US" dirty="0"/>
          </a:p>
        </p:txBody>
      </p:sp>
      <p:pic>
        <p:nvPicPr>
          <p:cNvPr id="6" name="pathplanningdemo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112" end="6055.6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00475" y="1287463"/>
            <a:ext cx="5386388" cy="5568950"/>
          </a:xfrm>
        </p:spPr>
      </p:pic>
      <p:grpSp>
        <p:nvGrpSpPr>
          <p:cNvPr id="7" name="Group 6"/>
          <p:cNvGrpSpPr/>
          <p:nvPr/>
        </p:nvGrpSpPr>
        <p:grpSpPr>
          <a:xfrm>
            <a:off x="3359020" y="1111168"/>
            <a:ext cx="6294261" cy="5311735"/>
            <a:chOff x="38680083" y="11228965"/>
            <a:chExt cx="4623563" cy="447929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80083" y="11677164"/>
              <a:ext cx="4623563" cy="4031096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 flipH="1">
              <a:off x="40074826" y="11520991"/>
              <a:ext cx="685" cy="6757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39327712" y="12759224"/>
              <a:ext cx="6562" cy="521082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42209815" y="11589434"/>
              <a:ext cx="3766" cy="73921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2040471" y="15425460"/>
              <a:ext cx="616872" cy="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9008851" y="13313157"/>
              <a:ext cx="1226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Stairwell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691624" y="11228965"/>
              <a:ext cx="12264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Study Room</a:t>
              </a:r>
              <a:endParaRPr lang="en-US" sz="2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746678" y="11268009"/>
              <a:ext cx="1461290" cy="33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Computer Lab</a:t>
              </a:r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008000" y="15189232"/>
              <a:ext cx="1096183" cy="34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Bathrooms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39578525" y="14423971"/>
              <a:ext cx="0" cy="781948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9197430" y="14826259"/>
              <a:ext cx="805543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9458315" y="15189232"/>
              <a:ext cx="374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448738" y="14144718"/>
              <a:ext cx="374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951861" y="14671353"/>
              <a:ext cx="374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W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9975586" y="14667935"/>
              <a:ext cx="374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E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020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1049" y="109728"/>
            <a:ext cx="10018713" cy="1752599"/>
          </a:xfrm>
        </p:spPr>
        <p:txBody>
          <a:bodyPr/>
          <a:lstStyle/>
          <a:p>
            <a:r>
              <a:rPr lang="en-US" dirty="0" smtClean="0"/>
              <a:t>Packaging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10" t="15082" r="7334" b="12870"/>
          <a:stretch/>
        </p:blipFill>
        <p:spPr>
          <a:xfrm>
            <a:off x="1543349" y="1937101"/>
            <a:ext cx="4950317" cy="3349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173" t="5000" r="778" b="14590"/>
          <a:stretch/>
        </p:blipFill>
        <p:spPr>
          <a:xfrm>
            <a:off x="6867144" y="1937101"/>
            <a:ext cx="4837176" cy="335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0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439" y="0"/>
            <a:ext cx="10018713" cy="1752599"/>
          </a:xfrm>
        </p:spPr>
        <p:txBody>
          <a:bodyPr/>
          <a:lstStyle/>
          <a:p>
            <a:r>
              <a:rPr lang="en-US" dirty="0" smtClean="0"/>
              <a:t>Costs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6544" y="1636776"/>
            <a:ext cx="9436479" cy="4389119"/>
          </a:xfrm>
        </p:spPr>
        <p:txBody>
          <a:bodyPr>
            <a:normAutofit fontScale="4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/>
              <a:t>Intel Aero Ready-to-Fly Drone - $1099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err="1" smtClean="0"/>
              <a:t>RPLidar</a:t>
            </a:r>
            <a:r>
              <a:rPr lang="en-US" sz="6000" dirty="0" smtClean="0"/>
              <a:t> A2 - $299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err="1" smtClean="0"/>
              <a:t>LeddarOne</a:t>
            </a:r>
            <a:r>
              <a:rPr lang="en-US" sz="6000" dirty="0" smtClean="0"/>
              <a:t> LiDAR - $109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/>
              <a:t>4000mAh 4S </a:t>
            </a:r>
            <a:r>
              <a:rPr lang="en-US" sz="6000" dirty="0" err="1" smtClean="0"/>
              <a:t>LiPo</a:t>
            </a:r>
            <a:r>
              <a:rPr lang="en-US" sz="6000" dirty="0" smtClean="0"/>
              <a:t> Batteries - $85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/>
              <a:t>Smart </a:t>
            </a:r>
            <a:r>
              <a:rPr lang="en-US" sz="6000" dirty="0" err="1" smtClean="0"/>
              <a:t>LiPo</a:t>
            </a:r>
            <a:r>
              <a:rPr lang="en-US" sz="6000" dirty="0" smtClean="0"/>
              <a:t> Battery Charger - $50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/>
              <a:t>Miscellaneous Smaller Items - $71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6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6000" b="1" dirty="0" smtClean="0"/>
              <a:t>Total Project Costs: $1712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b="1" dirty="0" smtClean="0"/>
              <a:t>Funded by: Dr. Suresh Muknahallipatna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-4197"/>
            <a:ext cx="10018713" cy="1567821"/>
          </a:xfrm>
        </p:spPr>
        <p:txBody>
          <a:bodyPr/>
          <a:lstStyle/>
          <a:p>
            <a:r>
              <a:rPr lang="en-US" dirty="0" smtClean="0"/>
              <a:t>Other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8152" y="1307592"/>
            <a:ext cx="10213848" cy="494690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Ethical: </a:t>
            </a:r>
            <a:r>
              <a:rPr lang="en-US" dirty="0" smtClean="0"/>
              <a:t>could save lives if used correctly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Social: </a:t>
            </a:r>
            <a:r>
              <a:rPr lang="en-US" dirty="0" smtClean="0"/>
              <a:t>n/a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Political: </a:t>
            </a:r>
            <a:r>
              <a:rPr lang="en-US" dirty="0" smtClean="0"/>
              <a:t>potential military impacts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Health and Safety: </a:t>
            </a:r>
            <a:r>
              <a:rPr lang="en-US" dirty="0" smtClean="0"/>
              <a:t>obstacle avoidance, use of propeller guards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Environmental: </a:t>
            </a:r>
            <a:r>
              <a:rPr lang="en-US" dirty="0" smtClean="0"/>
              <a:t>use of non-biodegradable material and chemical batteries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Aesthetics: </a:t>
            </a:r>
            <a:r>
              <a:rPr lang="en-US" dirty="0"/>
              <a:t>location of sensors, wiring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Manufacturability: </a:t>
            </a:r>
            <a:r>
              <a:rPr lang="en-US" dirty="0"/>
              <a:t>custom design limitations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Sustainability: </a:t>
            </a:r>
            <a:r>
              <a:rPr lang="en-US" dirty="0"/>
              <a:t>battery cycles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Appropriate Governing Standards: </a:t>
            </a:r>
            <a:r>
              <a:rPr lang="en-US" dirty="0" smtClean="0"/>
              <a:t>Federal Aviation Administration (FAA) rules </a:t>
            </a:r>
            <a:r>
              <a:rPr lang="en-US" dirty="0"/>
              <a:t>and </a:t>
            </a:r>
            <a:r>
              <a:rPr lang="en-US" dirty="0" smtClean="0"/>
              <a:t>regulations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4662" y="1725167"/>
            <a:ext cx="10018713" cy="3124201"/>
          </a:xfrm>
        </p:spPr>
        <p:txBody>
          <a:bodyPr/>
          <a:lstStyle/>
          <a:p>
            <a:r>
              <a:rPr lang="en-US" dirty="0" smtClean="0"/>
              <a:t>Drone is able to autonomously hover</a:t>
            </a:r>
          </a:p>
          <a:p>
            <a:r>
              <a:rPr lang="en-US" dirty="0" smtClean="0"/>
              <a:t>Drone is able to autonomously navigate to given (</a:t>
            </a:r>
            <a:r>
              <a:rPr lang="en-US" dirty="0" err="1" smtClean="0"/>
              <a:t>x,y</a:t>
            </a:r>
            <a:r>
              <a:rPr lang="en-US" dirty="0" smtClean="0"/>
              <a:t>) coordinates</a:t>
            </a:r>
          </a:p>
          <a:p>
            <a:r>
              <a:rPr lang="en-US" dirty="0" smtClean="0"/>
              <a:t>Path planning algorithm is able to determine a waypoint in the most-open direction</a:t>
            </a:r>
          </a:p>
          <a:p>
            <a:r>
              <a:rPr lang="en-US" dirty="0" smtClean="0"/>
              <a:t>Fifth floor of engineering building successfully mapped manually</a:t>
            </a:r>
          </a:p>
          <a:p>
            <a:r>
              <a:rPr lang="en-US" dirty="0" smtClean="0"/>
              <a:t>Drone and path planning subsystems were not fully integrated together</a:t>
            </a:r>
          </a:p>
        </p:txBody>
      </p:sp>
    </p:spTree>
    <p:extLst>
      <p:ext uri="{BB962C8B-B14F-4D97-AF65-F5344CB8AC3E}">
        <p14:creationId xmlns:p14="http://schemas.microsoft.com/office/powerpoint/2010/main" val="163242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167" y="0"/>
            <a:ext cx="10018713" cy="1752599"/>
          </a:xfrm>
        </p:spPr>
        <p:txBody>
          <a:bodyPr/>
          <a:lstStyle/>
          <a:p>
            <a:r>
              <a:rPr lang="en-US" dirty="0" smtClean="0"/>
              <a:t>Skills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5271" y="1450847"/>
            <a:ext cx="8278305" cy="3124201"/>
          </a:xfrm>
        </p:spPr>
        <p:txBody>
          <a:bodyPr/>
          <a:lstStyle/>
          <a:p>
            <a:r>
              <a:rPr lang="en-US" dirty="0" smtClean="0"/>
              <a:t>Working with Linux OS</a:t>
            </a:r>
          </a:p>
          <a:p>
            <a:r>
              <a:rPr lang="en-US" dirty="0" smtClean="0"/>
              <a:t>Flight controller firmware and tuning</a:t>
            </a:r>
          </a:p>
          <a:p>
            <a:r>
              <a:rPr lang="en-US" dirty="0" smtClean="0"/>
              <a:t>Utilizing LiDAR data to develop algorithms</a:t>
            </a:r>
          </a:p>
          <a:p>
            <a:r>
              <a:rPr lang="en-US" dirty="0" smtClean="0"/>
              <a:t>Control system development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60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167" y="0"/>
            <a:ext cx="10018713" cy="1752599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5271" y="1578863"/>
            <a:ext cx="10018713" cy="2545081"/>
          </a:xfrm>
        </p:spPr>
        <p:txBody>
          <a:bodyPr/>
          <a:lstStyle/>
          <a:p>
            <a:r>
              <a:rPr lang="en-US" dirty="0" smtClean="0"/>
              <a:t>Integrate the drone control code with the path planning algorithm </a:t>
            </a:r>
          </a:p>
          <a:p>
            <a:r>
              <a:rPr lang="en-US" dirty="0" smtClean="0"/>
              <a:t>Utilize the stereo camera for 3D mapping and obstacle avoidance</a:t>
            </a:r>
          </a:p>
          <a:p>
            <a:r>
              <a:rPr lang="en-US" dirty="0" smtClean="0"/>
              <a:t>Explore more dynamic path planning algorithms</a:t>
            </a:r>
          </a:p>
        </p:txBody>
      </p:sp>
    </p:spTree>
    <p:extLst>
      <p:ext uri="{BB962C8B-B14F-4D97-AF65-F5344CB8AC3E}">
        <p14:creationId xmlns:p14="http://schemas.microsoft.com/office/powerpoint/2010/main" val="293436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79" y="0"/>
            <a:ext cx="10018713" cy="1752599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7" y="1688591"/>
            <a:ext cx="10018713" cy="3124201"/>
          </a:xfrm>
        </p:spPr>
        <p:txBody>
          <a:bodyPr/>
          <a:lstStyle/>
          <a:p>
            <a:r>
              <a:rPr lang="en-US" dirty="0" smtClean="0"/>
              <a:t>Dr. Suresh Muknahallipatna</a:t>
            </a:r>
          </a:p>
          <a:p>
            <a:r>
              <a:rPr lang="en-US" dirty="0" smtClean="0"/>
              <a:t>Dr. Steven Barrett</a:t>
            </a:r>
          </a:p>
          <a:p>
            <a:r>
              <a:rPr lang="en-US" dirty="0" smtClean="0"/>
              <a:t>Vic Bershinsky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143" y="0"/>
            <a:ext cx="10018713" cy="1752599"/>
          </a:xfrm>
        </p:spPr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9" y="1752599"/>
            <a:ext cx="10018713" cy="3124201"/>
          </a:xfrm>
        </p:spPr>
        <p:txBody>
          <a:bodyPr/>
          <a:lstStyle/>
          <a:p>
            <a:r>
              <a:rPr lang="en-US" dirty="0" smtClean="0"/>
              <a:t>Levy, S (2014) </a:t>
            </a:r>
            <a:r>
              <a:rPr lang="en-US" dirty="0" err="1" smtClean="0"/>
              <a:t>BreezySLAM</a:t>
            </a:r>
            <a:r>
              <a:rPr lang="en-US" dirty="0" smtClean="0"/>
              <a:t> (Version 3.0) [Source Code].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github.com/simondlevy/BreezySLAM</a:t>
            </a:r>
            <a:endParaRPr lang="en-US" dirty="0" smtClean="0"/>
          </a:p>
          <a:p>
            <a:r>
              <a:rPr lang="en-US" dirty="0" smtClean="0"/>
              <a:t>Levy, S (2018) </a:t>
            </a:r>
            <a:r>
              <a:rPr lang="en-US" dirty="0" err="1" smtClean="0"/>
              <a:t>PyRoboViz</a:t>
            </a:r>
            <a:r>
              <a:rPr lang="en-US" dirty="0" smtClean="0"/>
              <a:t> (Version 3.0) [Source Code].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github.com/simondlevy/PyRoboViz</a:t>
            </a:r>
            <a:endParaRPr lang="en-US" dirty="0" smtClean="0"/>
          </a:p>
          <a:p>
            <a:r>
              <a:rPr lang="en-US" dirty="0" smtClean="0"/>
              <a:t>3D Robotics (2015) </a:t>
            </a:r>
            <a:r>
              <a:rPr lang="en-US" dirty="0" err="1" smtClean="0"/>
              <a:t>Dronekit</a:t>
            </a:r>
            <a:r>
              <a:rPr lang="en-US" dirty="0" smtClean="0"/>
              <a:t> (Version 2.0) [API]. </a:t>
            </a:r>
            <a:r>
              <a:rPr lang="en-US" dirty="0">
                <a:hlinkClick r:id="rId4"/>
              </a:rPr>
              <a:t>https://github.com/dronekit/dronekit-python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11">
      <a:dk1>
        <a:srgbClr val="38241C"/>
      </a:dk1>
      <a:lt1>
        <a:sysClr val="window" lastClr="FFFFFF"/>
      </a:lt1>
      <a:dk2>
        <a:srgbClr val="492F24"/>
      </a:dk2>
      <a:lt2>
        <a:srgbClr val="F2F2F2"/>
      </a:lt2>
      <a:accent1>
        <a:srgbClr val="FFC425"/>
      </a:accent1>
      <a:accent2>
        <a:srgbClr val="FFC425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2390</TotalTime>
  <Words>720</Words>
  <Application>Microsoft Office PowerPoint</Application>
  <PresentationFormat>Widescreen</PresentationFormat>
  <Paragraphs>152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Corbel</vt:lpstr>
      <vt:lpstr>Parallax</vt:lpstr>
      <vt:lpstr>Autonomous Indoor Drone</vt:lpstr>
      <vt:lpstr>Background</vt:lpstr>
      <vt:lpstr>Project Goals</vt:lpstr>
      <vt:lpstr>Drone Selection</vt:lpstr>
      <vt:lpstr>Indoor Flight</vt:lpstr>
      <vt:lpstr>Hardware Diagram</vt:lpstr>
      <vt:lpstr>Software Diagram</vt:lpstr>
      <vt:lpstr>Troubleshooting</vt:lpstr>
      <vt:lpstr>Hover and Navigation Test</vt:lpstr>
      <vt:lpstr>Path Planning Algorithm</vt:lpstr>
      <vt:lpstr>Path Planning Testing</vt:lpstr>
      <vt:lpstr>Packaging</vt:lpstr>
      <vt:lpstr>Costs Summary</vt:lpstr>
      <vt:lpstr>Other Considerations</vt:lpstr>
      <vt:lpstr>Conclusions</vt:lpstr>
      <vt:lpstr>Skills Learned</vt:lpstr>
      <vt:lpstr>Future Work</vt:lpstr>
      <vt:lpstr>Acknowledgements</vt:lpstr>
      <vt:lpstr>Bibliography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Autonomous Indoor Drone</dc:title>
  <dc:creator>Jeff Wen</dc:creator>
  <cp:lastModifiedBy>Henry O'Meara</cp:lastModifiedBy>
  <cp:revision>44</cp:revision>
  <dcterms:created xsi:type="dcterms:W3CDTF">2019-04-25T03:31:40Z</dcterms:created>
  <dcterms:modified xsi:type="dcterms:W3CDTF">2019-04-27T17:22:14Z</dcterms:modified>
</cp:coreProperties>
</file>